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72" r:id="rId1"/>
  </p:sldMasterIdLst>
  <p:notesMasterIdLst>
    <p:notesMasterId r:id="rId78"/>
  </p:notesMasterIdLst>
  <p:handoutMasterIdLst>
    <p:handoutMasterId r:id="rId79"/>
  </p:handoutMasterIdLst>
  <p:sldIdLst>
    <p:sldId id="1225" r:id="rId2"/>
    <p:sldId id="1314" r:id="rId3"/>
    <p:sldId id="1155" r:id="rId4"/>
    <p:sldId id="1157" r:id="rId5"/>
    <p:sldId id="1158" r:id="rId6"/>
    <p:sldId id="1159" r:id="rId7"/>
    <p:sldId id="1160" r:id="rId8"/>
    <p:sldId id="1202" r:id="rId9"/>
    <p:sldId id="1161" r:id="rId10"/>
    <p:sldId id="1162" r:id="rId11"/>
    <p:sldId id="1204" r:id="rId12"/>
    <p:sldId id="1205" r:id="rId13"/>
    <p:sldId id="1165" r:id="rId14"/>
    <p:sldId id="1166" r:id="rId15"/>
    <p:sldId id="1167" r:id="rId16"/>
    <p:sldId id="1168" r:id="rId17"/>
    <p:sldId id="1170" r:id="rId18"/>
    <p:sldId id="1315" r:id="rId19"/>
    <p:sldId id="1206" r:id="rId20"/>
    <p:sldId id="1173" r:id="rId21"/>
    <p:sldId id="1207" r:id="rId22"/>
    <p:sldId id="1208" r:id="rId23"/>
    <p:sldId id="1209" r:id="rId24"/>
    <p:sldId id="1210" r:id="rId25"/>
    <p:sldId id="1212" r:id="rId26"/>
    <p:sldId id="1211" r:id="rId27"/>
    <p:sldId id="1213" r:id="rId28"/>
    <p:sldId id="1214" r:id="rId29"/>
    <p:sldId id="1221" r:id="rId30"/>
    <p:sldId id="1216" r:id="rId31"/>
    <p:sldId id="1223" r:id="rId32"/>
    <p:sldId id="1219" r:id="rId33"/>
    <p:sldId id="1220" r:id="rId34"/>
    <p:sldId id="1224" r:id="rId35"/>
    <p:sldId id="1317" r:id="rId36"/>
    <p:sldId id="1184" r:id="rId37"/>
    <p:sldId id="1316" r:id="rId38"/>
    <p:sldId id="1186" r:id="rId39"/>
    <p:sldId id="1187" r:id="rId40"/>
    <p:sldId id="1188" r:id="rId41"/>
    <p:sldId id="1189" r:id="rId42"/>
    <p:sldId id="1241" r:id="rId43"/>
    <p:sldId id="1242" r:id="rId44"/>
    <p:sldId id="1243" r:id="rId45"/>
    <p:sldId id="1244" r:id="rId46"/>
    <p:sldId id="1245" r:id="rId47"/>
    <p:sldId id="1246" r:id="rId48"/>
    <p:sldId id="1247" r:id="rId49"/>
    <p:sldId id="1248" r:id="rId50"/>
    <p:sldId id="1249" r:id="rId51"/>
    <p:sldId id="1250" r:id="rId52"/>
    <p:sldId id="1251" r:id="rId53"/>
    <p:sldId id="1252" r:id="rId54"/>
    <p:sldId id="1253" r:id="rId55"/>
    <p:sldId id="1254" r:id="rId56"/>
    <p:sldId id="1255" r:id="rId57"/>
    <p:sldId id="1256" r:id="rId58"/>
    <p:sldId id="1257" r:id="rId59"/>
    <p:sldId id="1258" r:id="rId60"/>
    <p:sldId id="1259" r:id="rId61"/>
    <p:sldId id="1260" r:id="rId62"/>
    <p:sldId id="1261" r:id="rId63"/>
    <p:sldId id="1262" r:id="rId64"/>
    <p:sldId id="1263" r:id="rId65"/>
    <p:sldId id="1264" r:id="rId66"/>
    <p:sldId id="1265" r:id="rId67"/>
    <p:sldId id="1266" r:id="rId68"/>
    <p:sldId id="1267" r:id="rId69"/>
    <p:sldId id="1268" r:id="rId70"/>
    <p:sldId id="1269" r:id="rId71"/>
    <p:sldId id="1270" r:id="rId72"/>
    <p:sldId id="1271" r:id="rId73"/>
    <p:sldId id="1272" r:id="rId74"/>
    <p:sldId id="1273" r:id="rId75"/>
    <p:sldId id="1274" r:id="rId76"/>
    <p:sldId id="1226" r:id="rId7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7FA3CF"/>
    <a:srgbClr val="638FC5"/>
    <a:srgbClr val="FEEDCA"/>
    <a:srgbClr val="FDFDF1"/>
    <a:srgbClr val="FCF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78364" autoAdjust="0"/>
  </p:normalViewPr>
  <p:slideViewPr>
    <p:cSldViewPr>
      <p:cViewPr varScale="1">
        <p:scale>
          <a:sx n="96" d="100"/>
          <a:sy n="96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F205D1-3561-4486-B2E5-BCDAA660DD61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9E9691-D774-4CC6-B63A-9E42313408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0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3CD61CD-4E97-4981-84B6-95826521E48C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06DAEA-5AB7-4EDB-B544-977F3D95F8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52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A1D26A-EA59-457A-8466-9C2D602E322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7992F-36FC-41D8-A0C6-92D4664FB28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FEEA0F-F226-4758-9CAD-A8E8F9A81168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FD9C65-EE25-4537-A06B-023583D354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15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852F01-0A78-4040-B00A-3B87B21BEA6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B5511-284E-47DB-9979-56A5B08B01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BD666-F8DD-4205-86A1-C6283C3257E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AAB72E-A8BC-4546-B3FC-09534DC96B2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5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E6104-E443-455E-BDB6-170838A5A0C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C0EA8B-A743-422E-8C2D-389B8D7EB254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68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51E43-A6CF-489B-B477-19E43F6BB65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8BB3B-B907-442B-B518-B676B331020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7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0C1A59-FEF7-414D-865E-12A710B2AC4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9547CA-1E50-4949-ADB9-4ACC7927A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5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D2EC0-79C7-438B-9FA8-0B3D3EEF7C3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86215-F4BA-40D7-AE67-8A2CE2FD189D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0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E0D16-ECD8-4F32-A586-29B774400F7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6CCBC-FEEB-4A24-A1F0-313B9AF0C08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E83B0-0FE4-4895-8F8A-FC397DE68AA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DE493-110D-4C46-8F42-F617B7586440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1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06196-0021-45CC-9410-B9592DD31D5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7A2D00-BCE8-4AE6-BF6B-905F271ABACB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189EA-F3B2-45AB-BA19-DEB0FCC3B23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C2FFD0-D221-4C5A-8124-E8CEB07039B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7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korcons" TargetMode="External"/><Relationship Id="rId2" Type="http://schemas.openxmlformats.org/officeDocument/2006/relationships/hyperlink" Target="mailto:korobenkova.ma@yandex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 bwMode="auto">
          <a:xfrm>
            <a:off x="323528" y="3861048"/>
            <a:ext cx="871296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>
              <a:defRPr/>
            </a:pPr>
            <a:r>
              <a:rPr lang="ru-RU" sz="2600" b="1" dirty="0" smtClean="0">
                <a:solidFill>
                  <a:prstClr val="white"/>
                </a:solidFill>
              </a:rPr>
              <a:t>Правовые основы деятельности </a:t>
            </a:r>
          </a:p>
          <a:p>
            <a:pPr lvl="0">
              <a:defRPr/>
            </a:pPr>
            <a:r>
              <a:rPr lang="ru-RU" sz="2600" b="1" dirty="0" smtClean="0">
                <a:solidFill>
                  <a:prstClr val="white"/>
                </a:solidFill>
              </a:rPr>
              <a:t>профсоюзных организаций </a:t>
            </a:r>
            <a:br>
              <a:rPr lang="ru-RU" sz="2600" b="1" dirty="0" smtClean="0">
                <a:solidFill>
                  <a:prstClr val="white"/>
                </a:solidFill>
              </a:rPr>
            </a:b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 bwMode="auto">
          <a:xfrm>
            <a:off x="1331638" y="6174628"/>
            <a:ext cx="6400800" cy="62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Коробенк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ó</a:t>
            </a:r>
            <a:r>
              <a:rPr kumimoji="0" lang="ru-RU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Мария Алексан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дровна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326" y="1094879"/>
            <a:ext cx="2003425" cy="21488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7504" y="223661"/>
            <a:ext cx="885698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small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Учебно-консультационный центр трудовых отношений «Успех»</a:t>
            </a:r>
            <a:endParaRPr kumimoji="0" lang="ru-RU" sz="16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Базовый закон, применяется </a:t>
            </a:r>
            <a:r>
              <a:rPr lang="ru-RU" sz="2000" dirty="0">
                <a:solidFill>
                  <a:schemeClr val="tx2"/>
                </a:solidFill>
              </a:rPr>
              <a:t>ко всем НКО, если иное не установлено им </a:t>
            </a:r>
            <a:r>
              <a:rPr lang="ru-RU" sz="2000" dirty="0" smtClean="0">
                <a:solidFill>
                  <a:schemeClr val="tx2"/>
                </a:solidFill>
              </a:rPr>
              <a:t>самим, </a:t>
            </a:r>
            <a:r>
              <a:rPr lang="ru-RU" sz="2000" dirty="0">
                <a:solidFill>
                  <a:schemeClr val="tx2"/>
                </a:solidFill>
              </a:rPr>
              <a:t>иными федеральными </a:t>
            </a:r>
            <a:r>
              <a:rPr lang="ru-RU" sz="2000" dirty="0" smtClean="0">
                <a:solidFill>
                  <a:schemeClr val="tx2"/>
                </a:solidFill>
              </a:rPr>
              <a:t>законами (</a:t>
            </a:r>
            <a:r>
              <a:rPr lang="ru-RU" sz="2000" i="1" u="sng" dirty="0" smtClean="0">
                <a:solidFill>
                  <a:schemeClr val="tx2"/>
                </a:solidFill>
              </a:rPr>
              <a:t>п. 2 ст. 1</a:t>
            </a:r>
            <a:r>
              <a:rPr lang="ru-RU" sz="2000" dirty="0" smtClean="0">
                <a:solidFill>
                  <a:schemeClr val="tx2"/>
                </a:solidFill>
              </a:rPr>
              <a:t>)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>
                <a:solidFill>
                  <a:schemeClr val="tx2"/>
                </a:solidFill>
              </a:rPr>
              <a:t>&gt;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специальные </a:t>
            </a:r>
            <a:r>
              <a:rPr lang="ru-RU" sz="2000" dirty="0">
                <a:solidFill>
                  <a:schemeClr val="tx2"/>
                </a:solidFill>
              </a:rPr>
              <a:t>законы о видах </a:t>
            </a:r>
            <a:r>
              <a:rPr lang="ru-RU" sz="2000" dirty="0" smtClean="0">
                <a:solidFill>
                  <a:schemeClr val="tx2"/>
                </a:solidFill>
              </a:rPr>
              <a:t>НКО имеют приоритет.</a:t>
            </a:r>
          </a:p>
          <a:p>
            <a:pPr eaLnBrk="1" hangingPunct="1"/>
            <a:endParaRPr lang="ru-RU" sz="800" dirty="0"/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Содержание: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понятие НКО, их формы, правовое положение;</a:t>
            </a:r>
          </a:p>
          <a:p>
            <a:pPr eaLnBrk="1" hangingPunct="1">
              <a:buFontTx/>
              <a:buChar char="-"/>
            </a:pPr>
            <a:r>
              <a:rPr lang="ru-RU" sz="2000" i="1" u="sng" dirty="0" smtClean="0">
                <a:solidFill>
                  <a:schemeClr val="tx2"/>
                </a:solidFill>
              </a:rPr>
              <a:t>ст. 6</a:t>
            </a:r>
            <a:r>
              <a:rPr lang="ru-RU" sz="2000" dirty="0">
                <a:solidFill>
                  <a:schemeClr val="tx2"/>
                </a:solidFill>
              </a:rPr>
              <a:t>: </a:t>
            </a:r>
            <a:r>
              <a:rPr lang="ru-RU" sz="2000" dirty="0" err="1" smtClean="0">
                <a:solidFill>
                  <a:schemeClr val="tx2"/>
                </a:solidFill>
              </a:rPr>
              <a:t>ООрг</a:t>
            </a:r>
            <a:r>
              <a:rPr lang="ru-RU" sz="2000" dirty="0" smtClean="0">
                <a:solidFill>
                  <a:schemeClr val="tx2"/>
                </a:solidFill>
              </a:rPr>
              <a:t> – особенности правового положения </a:t>
            </a:r>
            <a:r>
              <a:rPr lang="ru-RU" sz="2000" dirty="0">
                <a:solidFill>
                  <a:schemeClr val="tx2"/>
                </a:solidFill>
              </a:rPr>
              <a:t>определяются иными федеральными </a:t>
            </a:r>
            <a:r>
              <a:rPr lang="ru-RU" sz="2000" dirty="0" smtClean="0">
                <a:solidFill>
                  <a:schemeClr val="tx2"/>
                </a:solidFill>
              </a:rPr>
              <a:t>законами;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порядок создания, </a:t>
            </a:r>
            <a:r>
              <a:rPr lang="ru-RU" sz="2000" dirty="0" err="1" smtClean="0">
                <a:solidFill>
                  <a:schemeClr val="tx2"/>
                </a:solidFill>
              </a:rPr>
              <a:t>госрегистрации</a:t>
            </a:r>
            <a:r>
              <a:rPr lang="ru-RU" sz="2000" dirty="0" smtClean="0">
                <a:solidFill>
                  <a:schemeClr val="tx2"/>
                </a:solidFill>
              </a:rPr>
              <a:t>, реорганизации, ликвидации НКО, регистрирующий орган – </a:t>
            </a:r>
            <a:r>
              <a:rPr lang="ru-RU" sz="2000" b="1" dirty="0" smtClean="0">
                <a:solidFill>
                  <a:schemeClr val="tx2"/>
                </a:solidFill>
              </a:rPr>
              <a:t>Минюст России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основы управления НКО, 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исключительная компетенция ВОУ, решение квалифицированным большинством, заочные голосования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29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оддержка НКО, 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СОНКО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31.1-31.4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контроль за деятельностью НКО, отчетность; </a:t>
            </a:r>
            <a:r>
              <a:rPr lang="ru-RU" sz="2000" dirty="0" smtClean="0">
                <a:solidFill>
                  <a:srgbClr val="FF0000"/>
                </a:solidFill>
              </a:rPr>
              <a:t>к профсоюзам не применимо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</a:t>
            </a:r>
            <a:r>
              <a:rPr lang="ru-RU" sz="2000" dirty="0" smtClean="0">
                <a:solidFill>
                  <a:schemeClr val="tx2"/>
                </a:solidFill>
              </a:rPr>
              <a:t> др.                                                                  </a:t>
            </a:r>
            <a:r>
              <a:rPr lang="ru-RU" sz="2000" dirty="0" smtClean="0">
                <a:solidFill>
                  <a:srgbClr val="FF0000"/>
                </a:solidFill>
              </a:rPr>
              <a:t>но! размещать устав в ЛК НКО надо!</a:t>
            </a:r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Закон о НКО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Базовый закон об ОО.</a:t>
            </a:r>
          </a:p>
          <a:p>
            <a:pPr eaLnBrk="1" hangingPunct="1"/>
            <a:endParaRPr lang="ru-RU" sz="800" dirty="0"/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Содержание: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право на объединение – право создавать ОО, </a:t>
            </a:r>
            <a:r>
              <a:rPr lang="ru-RU" sz="2000" dirty="0">
                <a:solidFill>
                  <a:schemeClr val="tx2"/>
                </a:solidFill>
              </a:rPr>
              <a:t>вступать в </a:t>
            </a:r>
            <a:r>
              <a:rPr lang="ru-RU" sz="2000" dirty="0" smtClean="0">
                <a:solidFill>
                  <a:schemeClr val="tx2"/>
                </a:solidFill>
              </a:rPr>
              <a:t>существующие, </a:t>
            </a:r>
            <a:r>
              <a:rPr lang="ru-RU" sz="2000" dirty="0">
                <a:solidFill>
                  <a:schemeClr val="tx2"/>
                </a:solidFill>
              </a:rPr>
              <a:t>воздерживаться от </a:t>
            </a:r>
            <a:r>
              <a:rPr lang="ru-RU" sz="2000" dirty="0" smtClean="0">
                <a:solidFill>
                  <a:schemeClr val="tx2"/>
                </a:solidFill>
              </a:rPr>
              <a:t>вступления, беспрепятственно выходить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3</a:t>
            </a:r>
            <a:r>
              <a:rPr lang="ru-RU" sz="2000" dirty="0" smtClean="0">
                <a:solidFill>
                  <a:schemeClr val="tx2"/>
                </a:solidFill>
              </a:rPr>
              <a:t>);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понятие ОО и его формы, права и обязанности учредителей (участников): равенство, избирательные права, право на контроль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6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порядок </a:t>
            </a:r>
            <a:r>
              <a:rPr lang="ru-RU" sz="2000" dirty="0">
                <a:solidFill>
                  <a:schemeClr val="tx2"/>
                </a:solidFill>
              </a:rPr>
              <a:t>создания и </a:t>
            </a:r>
            <a:r>
              <a:rPr lang="ru-RU" sz="2000" dirty="0" smtClean="0">
                <a:solidFill>
                  <a:schemeClr val="tx2"/>
                </a:solidFill>
              </a:rPr>
              <a:t>деятельности, </a:t>
            </a:r>
            <a:r>
              <a:rPr lang="en-US" sz="2000" dirty="0" smtClean="0">
                <a:solidFill>
                  <a:schemeClr val="tx2"/>
                </a:solidFill>
              </a:rPr>
              <a:t>min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3 чел. </a:t>
            </a:r>
            <a:r>
              <a:rPr lang="ru-RU" sz="2000" dirty="0" smtClean="0">
                <a:solidFill>
                  <a:schemeClr val="tx2"/>
                </a:solidFill>
              </a:rPr>
              <a:t>для создания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18</a:t>
            </a:r>
            <a:r>
              <a:rPr lang="ru-RU" sz="2000" dirty="0" smtClean="0">
                <a:solidFill>
                  <a:schemeClr val="tx2"/>
                </a:solidFill>
              </a:rPr>
              <a:t>), добровольная </a:t>
            </a:r>
            <a:r>
              <a:rPr lang="ru-RU" sz="2000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dirty="0" smtClean="0">
                <a:solidFill>
                  <a:schemeClr val="tx2"/>
                </a:solidFill>
              </a:rPr>
              <a:t> (</a:t>
            </a:r>
            <a:r>
              <a:rPr lang="ru-RU" sz="2000" i="1" u="sng" dirty="0" smtClean="0">
                <a:solidFill>
                  <a:schemeClr val="tx2"/>
                </a:solidFill>
              </a:rPr>
              <a:t>ст. 21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взаимоотношения с государством (невмешательство – </a:t>
            </a:r>
            <a:r>
              <a:rPr lang="ru-RU" sz="2000" i="1" u="sng" dirty="0" smtClean="0">
                <a:solidFill>
                  <a:schemeClr val="tx2"/>
                </a:solidFill>
              </a:rPr>
              <a:t>ст. 17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права </a:t>
            </a:r>
            <a:r>
              <a:rPr lang="ru-RU" sz="2000" dirty="0">
                <a:solidFill>
                  <a:schemeClr val="tx2"/>
                </a:solidFill>
              </a:rPr>
              <a:t>и обязанности </a:t>
            </a:r>
            <a:r>
              <a:rPr lang="ru-RU" sz="2000" dirty="0" smtClean="0">
                <a:solidFill>
                  <a:schemeClr val="tx2"/>
                </a:solidFill>
              </a:rPr>
              <a:t>ОО </a:t>
            </a:r>
            <a:r>
              <a:rPr lang="ru-RU" sz="2000" dirty="0">
                <a:solidFill>
                  <a:schemeClr val="tx2"/>
                </a:solidFill>
              </a:rPr>
              <a:t>(</a:t>
            </a:r>
            <a:r>
              <a:rPr lang="ru-RU" sz="2000" i="1" u="sng" dirty="0" smtClean="0">
                <a:solidFill>
                  <a:schemeClr val="tx2"/>
                </a:solidFill>
              </a:rPr>
              <a:t>ст. 29 </a:t>
            </a:r>
            <a:r>
              <a:rPr lang="ru-RU" sz="2000" u="sng" dirty="0">
                <a:solidFill>
                  <a:schemeClr val="tx2"/>
                </a:solidFill>
              </a:rPr>
              <a:t>– ежегодное информирование Минюста о продолжении </a:t>
            </a:r>
            <a:r>
              <a:rPr lang="ru-RU" sz="2000" u="sng" dirty="0" smtClean="0">
                <a:solidFill>
                  <a:schemeClr val="tx2"/>
                </a:solidFill>
              </a:rPr>
              <a:t>деятельности – для </a:t>
            </a:r>
            <a:r>
              <a:rPr lang="ru-RU" sz="2000" u="sng" dirty="0" err="1" smtClean="0">
                <a:solidFill>
                  <a:schemeClr val="tx2"/>
                </a:solidFill>
              </a:rPr>
              <a:t>юрлиц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надзор </a:t>
            </a:r>
            <a:r>
              <a:rPr lang="ru-RU" sz="2000" dirty="0">
                <a:solidFill>
                  <a:schemeClr val="tx2"/>
                </a:solidFill>
              </a:rPr>
              <a:t>и контроль за деятельностью </a:t>
            </a:r>
            <a:r>
              <a:rPr lang="ru-RU" sz="2000" dirty="0" smtClean="0">
                <a:solidFill>
                  <a:schemeClr val="tx2"/>
                </a:solidFill>
              </a:rPr>
              <a:t>ОО, ответственность ОО,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приостановление деятельности и ликвидация;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</a:t>
            </a:r>
            <a:r>
              <a:rPr lang="ru-RU" sz="2000" dirty="0" smtClean="0">
                <a:solidFill>
                  <a:schemeClr val="tx2"/>
                </a:solidFill>
              </a:rPr>
              <a:t> др.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Закон об ОО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1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Основной закон о профсоюзах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т</a:t>
            </a:r>
            <a:r>
              <a:rPr lang="ru-RU" sz="2000" dirty="0" smtClean="0">
                <a:solidFill>
                  <a:schemeClr val="tx2"/>
                </a:solidFill>
              </a:rPr>
              <a:t>ерминология;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уставы профсоюзов;</a:t>
            </a:r>
          </a:p>
          <a:p>
            <a:pPr eaLnBrk="1" hangingPunct="1">
              <a:buFontTx/>
              <a:buChar char="-"/>
            </a:pPr>
            <a:r>
              <a:rPr lang="ru-RU" sz="2000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dirty="0" smtClean="0">
                <a:solidFill>
                  <a:schemeClr val="tx2"/>
                </a:solidFill>
              </a:rPr>
              <a:t> профсоюзов;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основные </a:t>
            </a:r>
            <a:r>
              <a:rPr lang="ru-RU" sz="2000" dirty="0">
                <a:solidFill>
                  <a:schemeClr val="tx2"/>
                </a:solidFill>
              </a:rPr>
              <a:t>права </a:t>
            </a:r>
            <a:r>
              <a:rPr lang="ru-RU" sz="2000" dirty="0" smtClean="0">
                <a:solidFill>
                  <a:schemeClr val="tx2"/>
                </a:solidFill>
              </a:rPr>
              <a:t>профсоюзов;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гарантии </a:t>
            </a:r>
            <a:r>
              <a:rPr lang="ru-RU" sz="2000" dirty="0">
                <a:solidFill>
                  <a:schemeClr val="tx2"/>
                </a:solidFill>
              </a:rPr>
              <a:t>прав </a:t>
            </a:r>
            <a:r>
              <a:rPr lang="ru-RU" sz="2000" dirty="0" smtClean="0">
                <a:solidFill>
                  <a:schemeClr val="tx2"/>
                </a:solidFill>
              </a:rPr>
              <a:t>профсоюзов;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защита </a:t>
            </a:r>
            <a:r>
              <a:rPr lang="ru-RU" sz="2000" dirty="0">
                <a:solidFill>
                  <a:schemeClr val="tx2"/>
                </a:solidFill>
              </a:rPr>
              <a:t>прав </a:t>
            </a:r>
            <a:r>
              <a:rPr lang="ru-RU" sz="2000" dirty="0" smtClean="0">
                <a:solidFill>
                  <a:schemeClr val="tx2"/>
                </a:solidFill>
              </a:rPr>
              <a:t>профсоюзов.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1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Важно!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При противоречии Закона о профсоюзах Трудовому кодексу РФ применяется ТК РФ.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Пример: </a:t>
            </a:r>
            <a:r>
              <a:rPr lang="ru-RU" sz="2000" i="1" dirty="0" smtClean="0">
                <a:solidFill>
                  <a:schemeClr val="tx2"/>
                </a:solidFill>
              </a:rPr>
              <a:t>определение </a:t>
            </a:r>
            <a:r>
              <a:rPr lang="ru-RU" sz="2000" i="1" dirty="0">
                <a:solidFill>
                  <a:schemeClr val="tx2"/>
                </a:solidFill>
              </a:rPr>
              <a:t>Конституционного Суда РФ от 17.12.2008 </a:t>
            </a:r>
            <a:r>
              <a:rPr lang="ru-RU" sz="2000" i="1" dirty="0" smtClean="0">
                <a:solidFill>
                  <a:schemeClr val="tx2"/>
                </a:solidFill>
              </a:rPr>
              <a:t>№1060-О-П </a:t>
            </a:r>
            <a:r>
              <a:rPr lang="ru-RU" sz="2000" dirty="0" smtClean="0">
                <a:solidFill>
                  <a:schemeClr val="tx2"/>
                </a:solidFill>
              </a:rPr>
              <a:t>(о дисциплинарных увольнениях </a:t>
            </a:r>
            <a:r>
              <a:rPr lang="ru-RU" sz="2000" dirty="0">
                <a:solidFill>
                  <a:schemeClr val="tx2"/>
                </a:solidFill>
              </a:rPr>
              <a:t>профлидеров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Закон о профсоюзах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00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Ст. 2 Закона о профсоюзах: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каждый</a:t>
            </a:r>
            <a:r>
              <a:rPr lang="ru-RU" sz="2000" dirty="0">
                <a:solidFill>
                  <a:schemeClr val="tx2"/>
                </a:solidFill>
              </a:rPr>
              <a:t>, достигший возраста </a:t>
            </a:r>
            <a:r>
              <a:rPr lang="ru-RU" sz="2000" u="sng" dirty="0">
                <a:solidFill>
                  <a:schemeClr val="tx2"/>
                </a:solidFill>
              </a:rPr>
              <a:t>14 лет</a:t>
            </a:r>
            <a:r>
              <a:rPr lang="ru-RU" sz="2000" dirty="0">
                <a:solidFill>
                  <a:schemeClr val="tx2"/>
                </a:solidFill>
              </a:rPr>
              <a:t> и осуществляющий трудовую (профессиональную) деятельность, имеет право </a:t>
            </a:r>
            <a:r>
              <a:rPr lang="ru-RU" sz="2000" dirty="0" smtClean="0">
                <a:solidFill>
                  <a:schemeClr val="tx2"/>
                </a:solidFill>
              </a:rPr>
              <a:t>создавать профсоюзы, </a:t>
            </a:r>
            <a:r>
              <a:rPr lang="ru-RU" sz="2000" dirty="0">
                <a:solidFill>
                  <a:schemeClr val="tx2"/>
                </a:solidFill>
              </a:rPr>
              <a:t>вступать в них, заниматься профсоюзной деятельностью и выходить из </a:t>
            </a:r>
            <a:r>
              <a:rPr lang="ru-RU" sz="2000" dirty="0" smtClean="0">
                <a:solidFill>
                  <a:schemeClr val="tx2"/>
                </a:solidFill>
              </a:rPr>
              <a:t>профсоюзов;</a:t>
            </a:r>
          </a:p>
          <a:p>
            <a:pPr eaLnBrk="1" hangingPunct="1">
              <a:buFontTx/>
              <a:buChar char="-"/>
            </a:pPr>
            <a:r>
              <a:rPr lang="ru-RU" sz="2000" b="1" dirty="0" smtClean="0">
                <a:solidFill>
                  <a:srgbClr val="00B050"/>
                </a:solidFill>
              </a:rPr>
              <a:t>! </a:t>
            </a: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раво </a:t>
            </a:r>
            <a:r>
              <a:rPr lang="ru-RU" sz="2000" dirty="0">
                <a:solidFill>
                  <a:schemeClr val="tx2"/>
                </a:solidFill>
              </a:rPr>
              <a:t>реализуется свободно, без предварительного </a:t>
            </a:r>
            <a:r>
              <a:rPr lang="ru-RU" sz="2000" dirty="0" smtClean="0">
                <a:solidFill>
                  <a:schemeClr val="tx2"/>
                </a:solidFill>
              </a:rPr>
              <a:t>разрешения;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профсоюзы вправе </a:t>
            </a:r>
            <a:r>
              <a:rPr lang="ru-RU" sz="2000" dirty="0">
                <a:solidFill>
                  <a:schemeClr val="tx2"/>
                </a:solidFill>
              </a:rPr>
              <a:t>создавать свои объединения (ассоциации) </a:t>
            </a:r>
            <a:r>
              <a:rPr lang="ru-RU" sz="2000" dirty="0" smtClean="0">
                <a:solidFill>
                  <a:schemeClr val="tx2"/>
                </a:solidFill>
              </a:rPr>
              <a:t>– общероссийские, межрегиональные и территориальные </a:t>
            </a:r>
            <a:r>
              <a:rPr lang="ru-RU" sz="2000" dirty="0">
                <a:solidFill>
                  <a:schemeClr val="tx2"/>
                </a:solidFill>
              </a:rPr>
              <a:t>объединения (ассоциации) </a:t>
            </a:r>
            <a:r>
              <a:rPr lang="ru-RU" sz="2000" dirty="0" smtClean="0">
                <a:solidFill>
                  <a:schemeClr val="tx2"/>
                </a:solidFill>
              </a:rPr>
              <a:t>профсоюзов;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профсоюзы</a:t>
            </a:r>
            <a:r>
              <a:rPr lang="ru-RU" sz="2000" dirty="0">
                <a:solidFill>
                  <a:schemeClr val="tx2"/>
                </a:solidFill>
              </a:rPr>
              <a:t>, их объединения (ассоциации) </a:t>
            </a:r>
            <a:r>
              <a:rPr lang="ru-RU" sz="2000" dirty="0" smtClean="0">
                <a:solidFill>
                  <a:schemeClr val="tx2"/>
                </a:solidFill>
              </a:rPr>
              <a:t>вправе </a:t>
            </a:r>
            <a:r>
              <a:rPr lang="ru-RU" sz="2000" dirty="0">
                <a:solidFill>
                  <a:schemeClr val="tx2"/>
                </a:solidFill>
              </a:rPr>
              <a:t>сотрудничать с профсоюзами других государств, вступать в международные профсоюзные и другие объединения и организации, заключать с ними договоры, соглашения.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Право на объединение в профсоюзы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Ст. 5 Закона о профсоюзах: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профсоюзы независимы в своей деятельности от органов исполнительной власти, органов местного самоуправления, работодателей, их объединений (союзов, ассоциаций), политических партий и других ОО, им не подотчетны и не подконтрольны;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запрещается вмешательство органов гос. власти, органов местного самоуправления и их должностных лиц в деятельность профсоюзов, которое может повлечь за собой ограничение прав профсоюзов или воспрепятствовать законному осуществлению их уставной деятельности.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Ст. 9 </a:t>
            </a:r>
            <a:r>
              <a:rPr lang="ru-RU" sz="2000" b="1" dirty="0">
                <a:solidFill>
                  <a:schemeClr val="tx2"/>
                </a:solidFill>
              </a:rPr>
              <a:t>Закона о </a:t>
            </a:r>
            <a:r>
              <a:rPr lang="ru-RU" sz="2000" b="1" dirty="0" smtClean="0">
                <a:solidFill>
                  <a:schemeClr val="tx2"/>
                </a:solidFill>
              </a:rPr>
              <a:t>профсоюзах: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з</a:t>
            </a:r>
            <a:r>
              <a:rPr lang="ru-RU" sz="2000" dirty="0" smtClean="0">
                <a:solidFill>
                  <a:schemeClr val="tx2"/>
                </a:solidFill>
              </a:rPr>
              <a:t>апрет дискриминации в связи с (не)принадлежностью к профсоюзу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(см. также </a:t>
            </a:r>
            <a:r>
              <a:rPr lang="ru-RU" sz="2000" i="1" dirty="0" smtClean="0">
                <a:solidFill>
                  <a:schemeClr val="tx2"/>
                </a:solidFill>
              </a:rPr>
              <a:t>ст. 3 ТК РФ, ст. 19 Закона об ОО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з</a:t>
            </a:r>
            <a:r>
              <a:rPr lang="ru-RU" sz="2000" dirty="0" smtClean="0">
                <a:solidFill>
                  <a:schemeClr val="tx2"/>
                </a:solidFill>
              </a:rPr>
              <a:t>апрещается </a:t>
            </a:r>
            <a:r>
              <a:rPr lang="ru-RU" sz="2000" dirty="0">
                <a:solidFill>
                  <a:schemeClr val="tx2"/>
                </a:solidFill>
              </a:rPr>
              <a:t>обусловливать прием на работу, продвижение по работе, 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а </a:t>
            </a:r>
            <a:r>
              <a:rPr lang="ru-RU" sz="2000" dirty="0">
                <a:solidFill>
                  <a:schemeClr val="tx2"/>
                </a:solidFill>
              </a:rPr>
              <a:t>также увольнение лица </a:t>
            </a:r>
            <a:r>
              <a:rPr lang="ru-RU" sz="2000" dirty="0" smtClean="0">
                <a:solidFill>
                  <a:schemeClr val="tx2"/>
                </a:solidFill>
              </a:rPr>
              <a:t>(не)принадлежностью его </a:t>
            </a:r>
            <a:r>
              <a:rPr lang="ru-RU" sz="2000" dirty="0">
                <a:solidFill>
                  <a:schemeClr val="tx2"/>
                </a:solidFill>
              </a:rPr>
              <a:t>к </a:t>
            </a:r>
            <a:r>
              <a:rPr lang="ru-RU" sz="2000" dirty="0" smtClean="0">
                <a:solidFill>
                  <a:schemeClr val="tx2"/>
                </a:solidFill>
              </a:rPr>
              <a:t>профсоюзу.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Независимость профсоюзов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4777329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0"/>
            <a:ext cx="48925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46894" y="1506852"/>
            <a:ext cx="8784976" cy="5351147"/>
          </a:xfrm>
        </p:spPr>
        <p:txBody>
          <a:bodyPr/>
          <a:lstStyle/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6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900" dirty="0" smtClean="0">
                <a:solidFill>
                  <a:schemeClr val="tx2"/>
                </a:solidFill>
              </a:rPr>
              <a:t>См. также </a:t>
            </a:r>
            <a:r>
              <a:rPr lang="ru-RU" sz="1900" i="1" dirty="0" smtClean="0">
                <a:solidFill>
                  <a:schemeClr val="tx2"/>
                </a:solidFill>
              </a:rPr>
              <a:t>ст. 7 Закона о профсоюзах</a:t>
            </a:r>
            <a:r>
              <a:rPr lang="ru-RU" sz="1900" dirty="0" smtClean="0">
                <a:solidFill>
                  <a:schemeClr val="tx2"/>
                </a:solidFill>
              </a:rPr>
              <a:t>, </a:t>
            </a:r>
            <a:r>
              <a:rPr lang="ru-RU" sz="1900" i="1" dirty="0" smtClean="0">
                <a:solidFill>
                  <a:schemeClr val="tx2"/>
                </a:solidFill>
              </a:rPr>
              <a:t>постановление КС </a:t>
            </a:r>
            <a:r>
              <a:rPr lang="ru-RU" sz="1900" i="1" dirty="0">
                <a:solidFill>
                  <a:schemeClr val="tx2"/>
                </a:solidFill>
              </a:rPr>
              <a:t>РФ от 24.10.2013 </a:t>
            </a:r>
            <a:r>
              <a:rPr lang="ru-RU" sz="1900" i="1" dirty="0" smtClean="0">
                <a:solidFill>
                  <a:schemeClr val="tx2"/>
                </a:solidFill>
              </a:rPr>
              <a:t>№22-П</a:t>
            </a:r>
            <a:r>
              <a:rPr lang="ru-RU" sz="1900" dirty="0" smtClean="0">
                <a:solidFill>
                  <a:schemeClr val="tx2"/>
                </a:solidFill>
              </a:rPr>
              <a:t>, </a:t>
            </a:r>
            <a:r>
              <a:rPr lang="ru-RU" sz="1900" i="1" dirty="0" smtClean="0">
                <a:solidFill>
                  <a:schemeClr val="tx2"/>
                </a:solidFill>
              </a:rPr>
              <a:t>определение ВС РФ от 30.11.1999 №56-Г99-21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Структура профсоюзов (</a:t>
            </a:r>
            <a:r>
              <a:rPr lang="ru-RU" sz="2700" b="1" dirty="0" smtClean="0">
                <a:solidFill>
                  <a:schemeClr val="bg1"/>
                </a:solidFill>
              </a:rPr>
              <a:t>по ст.3 Закона о профсоюзах</a:t>
            </a:r>
            <a:r>
              <a:rPr lang="ru-RU" sz="3100" b="1" dirty="0" smtClean="0">
                <a:solidFill>
                  <a:schemeClr val="bg1"/>
                </a:solidFill>
              </a:rPr>
              <a:t>)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890807"/>
            <a:ext cx="2016224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Общероссийский профсоюз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28135" y="2333849"/>
            <a:ext cx="2223864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Межрегиональный профсоюз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3377965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ТОП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15646" y="3377965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ТОП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4395419"/>
            <a:ext cx="2016224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ППО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15646" y="4395419"/>
            <a:ext cx="2016224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ППО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0911" y="5439535"/>
            <a:ext cx="2048842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+ ЦПО, профгруппы и др.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7656" y="1866039"/>
            <a:ext cx="2016224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Общероссийское ОП 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15646" y="5439535"/>
            <a:ext cx="2048842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+ ЦПО, профгруппы и др.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39466" y="3377965"/>
            <a:ext cx="397674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ТООП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55976" y="2348638"/>
            <a:ext cx="2160239" cy="64807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Межрегиональное ООП </a:t>
            </a:r>
            <a:endParaRPr lang="ru-RU" b="1" dirty="0"/>
          </a:p>
        </p:txBody>
      </p:sp>
      <p:cxnSp>
        <p:nvCxnSpPr>
          <p:cNvPr id="17" name="Прямая со стрелкой 16"/>
          <p:cNvCxnSpPr>
            <a:stCxn id="9" idx="2"/>
          </p:cNvCxnSpPr>
          <p:nvPr/>
        </p:nvCxnSpPr>
        <p:spPr>
          <a:xfrm>
            <a:off x="1187624" y="5043491"/>
            <a:ext cx="0" cy="39604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905245" y="5029381"/>
            <a:ext cx="0" cy="39604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0"/>
          </p:cNvCxnSpPr>
          <p:nvPr/>
        </p:nvCxnSpPr>
        <p:spPr>
          <a:xfrm flipV="1">
            <a:off x="1187624" y="4026037"/>
            <a:ext cx="0" cy="369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1169111" y="2538879"/>
            <a:ext cx="18513" cy="81242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3"/>
          </p:cNvCxnSpPr>
          <p:nvPr/>
        </p:nvCxnSpPr>
        <p:spPr>
          <a:xfrm>
            <a:off x="2195736" y="3702001"/>
            <a:ext cx="311112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905245" y="4026037"/>
            <a:ext cx="0" cy="369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1"/>
          </p:cNvCxnSpPr>
          <p:nvPr/>
        </p:nvCxnSpPr>
        <p:spPr>
          <a:xfrm flipH="1">
            <a:off x="6516215" y="3702001"/>
            <a:ext cx="399431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7905245" y="2996710"/>
            <a:ext cx="0" cy="369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6" idx="2"/>
          </p:cNvCxnSpPr>
          <p:nvPr/>
        </p:nvCxnSpPr>
        <p:spPr>
          <a:xfrm flipV="1">
            <a:off x="5004048" y="2996710"/>
            <a:ext cx="432048" cy="38125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6516215" y="2657885"/>
            <a:ext cx="311920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3515768" y="2538879"/>
            <a:ext cx="840208" cy="83908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3" idx="1"/>
          </p:cNvCxnSpPr>
          <p:nvPr/>
        </p:nvCxnSpPr>
        <p:spPr>
          <a:xfrm>
            <a:off x="2207681" y="2189833"/>
            <a:ext cx="299975" cy="2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1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представительство </a:t>
            </a:r>
            <a:r>
              <a:rPr lang="ru-RU" sz="1800" dirty="0">
                <a:solidFill>
                  <a:schemeClr val="tx2"/>
                </a:solidFill>
              </a:rPr>
              <a:t>и </a:t>
            </a:r>
            <a:r>
              <a:rPr lang="ru-RU" sz="1800" dirty="0" smtClean="0">
                <a:solidFill>
                  <a:schemeClr val="tx2"/>
                </a:solidFill>
              </a:rPr>
              <a:t>защита </a:t>
            </a:r>
            <a:r>
              <a:rPr lang="ru-RU" sz="1800" dirty="0">
                <a:solidFill>
                  <a:schemeClr val="tx2"/>
                </a:solidFill>
              </a:rPr>
              <a:t>социально-трудовых прав и интересов </a:t>
            </a:r>
            <a:r>
              <a:rPr lang="ru-RU" sz="1800" dirty="0" smtClean="0">
                <a:solidFill>
                  <a:schemeClr val="tx2"/>
                </a:solidFill>
              </a:rPr>
              <a:t>работников (ст. 11);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содействие занятости (ст. 12);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ведение коллективных </a:t>
            </a:r>
            <a:r>
              <a:rPr lang="ru-RU" sz="1800" dirty="0">
                <a:solidFill>
                  <a:schemeClr val="tx2"/>
                </a:solidFill>
              </a:rPr>
              <a:t>переговоров, заключение соглашений, коллективных договоров и контроль за их </a:t>
            </a:r>
            <a:r>
              <a:rPr lang="ru-RU" sz="1800" dirty="0" smtClean="0">
                <a:solidFill>
                  <a:schemeClr val="tx2"/>
                </a:solidFill>
              </a:rPr>
              <a:t>выполнением (ст. 13);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участие </a:t>
            </a:r>
            <a:r>
              <a:rPr lang="ru-RU" sz="1800" dirty="0">
                <a:solidFill>
                  <a:schemeClr val="tx2"/>
                </a:solidFill>
              </a:rPr>
              <a:t>в урегулировании коллективных трудовых </a:t>
            </a:r>
            <a:r>
              <a:rPr lang="ru-RU" sz="1800" dirty="0" smtClean="0">
                <a:solidFill>
                  <a:schemeClr val="tx2"/>
                </a:solidFill>
              </a:rPr>
              <a:t>споров (ст. 14);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отношения с </a:t>
            </a:r>
            <a:r>
              <a:rPr lang="ru-RU" sz="1800" dirty="0">
                <a:solidFill>
                  <a:schemeClr val="tx2"/>
                </a:solidFill>
              </a:rPr>
              <a:t>работодателями, их </a:t>
            </a:r>
            <a:r>
              <a:rPr lang="ru-RU" sz="1800" dirty="0" smtClean="0">
                <a:solidFill>
                  <a:schemeClr val="tx2"/>
                </a:solidFill>
              </a:rPr>
              <a:t>объединениями, </a:t>
            </a:r>
            <a:r>
              <a:rPr lang="ru-RU" sz="1800" dirty="0">
                <a:solidFill>
                  <a:schemeClr val="tx2"/>
                </a:solidFill>
              </a:rPr>
              <a:t>органами </a:t>
            </a:r>
            <a:r>
              <a:rPr lang="ru-RU" sz="1800" dirty="0" smtClean="0">
                <a:solidFill>
                  <a:schemeClr val="tx2"/>
                </a:solidFill>
              </a:rPr>
              <a:t>гос. </a:t>
            </a:r>
            <a:r>
              <a:rPr lang="ru-RU" sz="1800" dirty="0">
                <a:solidFill>
                  <a:schemeClr val="tx2"/>
                </a:solidFill>
              </a:rPr>
              <a:t>власти, органами местного </a:t>
            </a:r>
            <a:r>
              <a:rPr lang="ru-RU" sz="1800" dirty="0" smtClean="0">
                <a:solidFill>
                  <a:schemeClr val="tx2"/>
                </a:solidFill>
              </a:rPr>
              <a:t>самоуправления (ст. 15), с </a:t>
            </a:r>
            <a:r>
              <a:rPr lang="ru-RU" sz="1800" dirty="0">
                <a:solidFill>
                  <a:schemeClr val="tx2"/>
                </a:solidFill>
              </a:rPr>
              <a:t>другими представительными органами работников </a:t>
            </a:r>
            <a:r>
              <a:rPr lang="ru-RU" sz="1800" dirty="0" smtClean="0">
                <a:solidFill>
                  <a:schemeClr val="tx2"/>
                </a:solidFill>
              </a:rPr>
              <a:t>и </a:t>
            </a:r>
            <a:r>
              <a:rPr lang="ru-RU" sz="1800" dirty="0">
                <a:solidFill>
                  <a:schemeClr val="tx2"/>
                </a:solidFill>
              </a:rPr>
              <a:t>органами управления </a:t>
            </a:r>
            <a:r>
              <a:rPr lang="ru-RU" sz="1800" dirty="0" smtClean="0">
                <a:solidFill>
                  <a:schemeClr val="tx2"/>
                </a:solidFill>
              </a:rPr>
              <a:t>организацией (ст. 16);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право на информацию (ст. 17);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участие </a:t>
            </a:r>
            <a:r>
              <a:rPr lang="ru-RU" sz="1800" dirty="0">
                <a:solidFill>
                  <a:schemeClr val="tx2"/>
                </a:solidFill>
              </a:rPr>
              <a:t>в подготовке и </a:t>
            </a:r>
            <a:r>
              <a:rPr lang="ru-RU" sz="1800" dirty="0" smtClean="0">
                <a:solidFill>
                  <a:schemeClr val="tx2"/>
                </a:solidFill>
              </a:rPr>
              <a:t>ДПО (ст. 18);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осуществление </a:t>
            </a:r>
            <a:r>
              <a:rPr lang="ru-RU" sz="1800" dirty="0">
                <a:solidFill>
                  <a:schemeClr val="tx2"/>
                </a:solidFill>
              </a:rPr>
              <a:t>профсоюзного контроля за соблюдением законодательства о </a:t>
            </a:r>
            <a:r>
              <a:rPr lang="ru-RU" sz="1800" dirty="0" smtClean="0">
                <a:solidFill>
                  <a:schemeClr val="tx2"/>
                </a:solidFill>
              </a:rPr>
              <a:t>труде </a:t>
            </a:r>
            <a:br>
              <a:rPr lang="ru-RU" sz="1800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</a:rPr>
              <a:t>(ст. 19);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права </a:t>
            </a:r>
            <a:r>
              <a:rPr lang="ru-RU" sz="1800" dirty="0">
                <a:solidFill>
                  <a:schemeClr val="tx2"/>
                </a:solidFill>
              </a:rPr>
              <a:t>в области </a:t>
            </a:r>
            <a:r>
              <a:rPr lang="ru-RU" sz="1800" dirty="0" smtClean="0">
                <a:solidFill>
                  <a:schemeClr val="tx2"/>
                </a:solidFill>
              </a:rPr>
              <a:t>ОТ и ОС (ст. 20);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участие в </a:t>
            </a:r>
            <a:r>
              <a:rPr lang="ru-RU" sz="1800" dirty="0">
                <a:solidFill>
                  <a:schemeClr val="tx2"/>
                </a:solidFill>
              </a:rPr>
              <a:t>осуществлении приватизации </a:t>
            </a:r>
            <a:r>
              <a:rPr lang="ru-RU" sz="1800" dirty="0" smtClean="0">
                <a:solidFill>
                  <a:schemeClr val="tx2"/>
                </a:solidFill>
              </a:rPr>
              <a:t>(ст. 21);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социальная защита работников (ст. 22);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защита </a:t>
            </a:r>
            <a:r>
              <a:rPr lang="ru-RU" sz="1800" dirty="0">
                <a:solidFill>
                  <a:schemeClr val="tx2"/>
                </a:solidFill>
              </a:rPr>
              <a:t>интересов работников в органах по рассмотрению трудовых </a:t>
            </a:r>
            <a:r>
              <a:rPr lang="ru-RU" sz="1800" dirty="0" smtClean="0">
                <a:solidFill>
                  <a:schemeClr val="tx2"/>
                </a:solidFill>
              </a:rPr>
              <a:t>споров (ст. 23).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Основные права по Закону о профсоюзах 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000" b="1" dirty="0" smtClean="0">
                <a:solidFill>
                  <a:schemeClr val="bg1"/>
                </a:solidFill>
              </a:rPr>
              <a:t>СОЗДАНИЕ ПРОФОРГАНИЗАЦИИ И УПРАВЛЕНИЕ ЕЮ</a:t>
            </a:r>
            <a:endParaRPr lang="ru-RU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1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Учредители: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min 3 </a:t>
            </a:r>
            <a:r>
              <a:rPr lang="ru-RU" sz="2000" dirty="0" smtClean="0">
                <a:solidFill>
                  <a:schemeClr val="tx2"/>
                </a:solidFill>
              </a:rPr>
              <a:t>физлица 14 </a:t>
            </a:r>
            <a:r>
              <a:rPr lang="ru-RU" sz="2000" dirty="0">
                <a:solidFill>
                  <a:schemeClr val="tx2"/>
                </a:solidFill>
              </a:rPr>
              <a:t>лет </a:t>
            </a:r>
            <a:r>
              <a:rPr lang="ru-RU" sz="2000" dirty="0" smtClean="0">
                <a:solidFill>
                  <a:schemeClr val="tx2"/>
                </a:solidFill>
              </a:rPr>
              <a:t>+ осуществление труд. деятельности.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Решения</a:t>
            </a:r>
            <a:r>
              <a:rPr lang="ru-RU" sz="2000" dirty="0" smtClean="0">
                <a:solidFill>
                  <a:schemeClr val="tx2"/>
                </a:solidFill>
              </a:rPr>
              <a:t> съезда </a:t>
            </a:r>
            <a:r>
              <a:rPr lang="ru-RU" sz="2000" dirty="0">
                <a:solidFill>
                  <a:schemeClr val="tx2"/>
                </a:solidFill>
              </a:rPr>
              <a:t>(</a:t>
            </a:r>
            <a:r>
              <a:rPr lang="ru-RU" sz="2000" dirty="0" smtClean="0">
                <a:solidFill>
                  <a:schemeClr val="tx2"/>
                </a:solidFill>
              </a:rPr>
              <a:t>конференции) </a:t>
            </a:r>
            <a:r>
              <a:rPr lang="ru-RU" sz="2000" dirty="0">
                <a:solidFill>
                  <a:schemeClr val="tx2"/>
                </a:solidFill>
              </a:rPr>
              <a:t>или </a:t>
            </a:r>
            <a:r>
              <a:rPr lang="ru-RU" sz="2000" dirty="0" smtClean="0">
                <a:solidFill>
                  <a:schemeClr val="tx2"/>
                </a:solidFill>
              </a:rPr>
              <a:t>общего собрания: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 создании, </a:t>
            </a:r>
            <a:r>
              <a:rPr lang="ru-RU" sz="1700" dirty="0" smtClean="0">
                <a:solidFill>
                  <a:schemeClr val="tx2"/>
                </a:solidFill>
              </a:rPr>
              <a:t>     </a:t>
            </a:r>
            <a:r>
              <a:rPr lang="ru-RU" sz="2000" dirty="0" smtClean="0">
                <a:solidFill>
                  <a:srgbClr val="00B050"/>
                </a:solidFill>
              </a:rPr>
              <a:t>ТОП, ППО – см. также Устав!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 утверждении устава,       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 </a:t>
            </a:r>
            <a:r>
              <a:rPr lang="ru-RU" sz="2000" dirty="0">
                <a:solidFill>
                  <a:schemeClr val="tx2"/>
                </a:solidFill>
              </a:rPr>
              <a:t>формировании руководящих и контрольно-ревизионного </a:t>
            </a:r>
            <a:r>
              <a:rPr lang="ru-RU" sz="2000" dirty="0" smtClean="0">
                <a:solidFill>
                  <a:schemeClr val="tx2"/>
                </a:solidFill>
              </a:rPr>
              <a:t>органов.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! </a:t>
            </a:r>
            <a:r>
              <a:rPr lang="ru-RU" sz="2000" dirty="0" smtClean="0">
                <a:solidFill>
                  <a:schemeClr val="tx2"/>
                </a:solidFill>
              </a:rPr>
              <a:t>С момента их </a:t>
            </a:r>
            <a:r>
              <a:rPr lang="ru-RU" sz="2000" dirty="0">
                <a:solidFill>
                  <a:schemeClr val="tx2"/>
                </a:solidFill>
              </a:rPr>
              <a:t>принятия </a:t>
            </a:r>
            <a:r>
              <a:rPr lang="ru-RU" sz="2000" dirty="0" smtClean="0">
                <a:solidFill>
                  <a:schemeClr val="tx2"/>
                </a:solidFill>
              </a:rPr>
              <a:t>считается </a:t>
            </a:r>
            <a:r>
              <a:rPr lang="ru-RU" sz="2000" dirty="0">
                <a:solidFill>
                  <a:schemeClr val="tx2"/>
                </a:solidFill>
              </a:rPr>
              <a:t>созданным: осуществляет </a:t>
            </a:r>
            <a:r>
              <a:rPr lang="ru-RU" sz="2000" dirty="0" smtClean="0">
                <a:solidFill>
                  <a:schemeClr val="tx2"/>
                </a:solidFill>
              </a:rPr>
              <a:t>уставную </a:t>
            </a:r>
            <a:r>
              <a:rPr lang="ru-RU" sz="2000" dirty="0">
                <a:solidFill>
                  <a:schemeClr val="tx2"/>
                </a:solidFill>
              </a:rPr>
              <a:t>деятельность, приобретает </a:t>
            </a:r>
            <a:r>
              <a:rPr lang="ru-RU" sz="2000" dirty="0" smtClean="0">
                <a:solidFill>
                  <a:schemeClr val="tx2"/>
                </a:solidFill>
              </a:rPr>
              <a:t>права (кроме </a:t>
            </a:r>
            <a:r>
              <a:rPr lang="ru-RU" sz="2000" dirty="0">
                <a:solidFill>
                  <a:schemeClr val="tx2"/>
                </a:solidFill>
              </a:rPr>
              <a:t>прав </a:t>
            </a:r>
            <a:r>
              <a:rPr lang="ru-RU" sz="2000" dirty="0" err="1" smtClean="0">
                <a:solidFill>
                  <a:schemeClr val="tx2"/>
                </a:solidFill>
              </a:rPr>
              <a:t>юрлица</a:t>
            </a:r>
            <a:r>
              <a:rPr lang="ru-RU" sz="2000" dirty="0" smtClean="0">
                <a:solidFill>
                  <a:schemeClr val="tx2"/>
                </a:solidFill>
              </a:rPr>
              <a:t>)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обязанности.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err="1" smtClean="0">
                <a:solidFill>
                  <a:schemeClr val="tx2"/>
                </a:solidFill>
              </a:rPr>
              <a:t>Юрлицо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 желанию, вправе не регистрироваться;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уведомительная </a:t>
            </a:r>
            <a:r>
              <a:rPr lang="ru-RU" sz="2000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dirty="0" smtClean="0">
                <a:solidFill>
                  <a:schemeClr val="tx2"/>
                </a:solidFill>
              </a:rPr>
              <a:t> (Минюст);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правоспособность как </a:t>
            </a:r>
            <a:r>
              <a:rPr lang="ru-RU" sz="2000" dirty="0" err="1" smtClean="0">
                <a:solidFill>
                  <a:schemeClr val="tx2"/>
                </a:solidFill>
              </a:rPr>
              <a:t>юрлица</a:t>
            </a:r>
            <a:r>
              <a:rPr lang="ru-RU" sz="2000" dirty="0" smtClean="0">
                <a:solidFill>
                  <a:schemeClr val="tx2"/>
                </a:solidFill>
              </a:rPr>
              <a:t> – с момента внесения в ЕГРЮЛ;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</a:t>
            </a:r>
            <a:r>
              <a:rPr lang="ru-RU" sz="2000" dirty="0" smtClean="0">
                <a:solidFill>
                  <a:schemeClr val="tx2"/>
                </a:solidFill>
              </a:rPr>
              <a:t>зменения – в течение 7 рабочих дней.</a:t>
            </a:r>
          </a:p>
          <a:p>
            <a:pPr marL="0" indent="0" algn="r" eaLnBrk="1" hangingPunct="1">
              <a:buNone/>
            </a:pPr>
            <a:endParaRPr lang="ru-RU" sz="17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18 Закона об ОО, ст. 2, 8 Закона о профсоюзах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Создание профсоюзной организации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ЗАКОНОДАТЕЛЬСТВО О ПРОФСОЮЗАХ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Разрабатывается самостоятельно, </a:t>
            </a:r>
            <a:r>
              <a:rPr lang="ru-RU" sz="2000" dirty="0" smtClean="0">
                <a:solidFill>
                  <a:schemeClr val="tx2"/>
                </a:solidFill>
              </a:rPr>
              <a:t>но если ППО в структуре, не должен противоречить уставам вышестоящих профсоюзов. Содержание: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наименование</a:t>
            </a:r>
            <a:r>
              <a:rPr lang="ru-RU" sz="1900" dirty="0">
                <a:solidFill>
                  <a:schemeClr val="tx2"/>
                </a:solidFill>
              </a:rPr>
              <a:t>, цели и задачи </a:t>
            </a:r>
            <a:r>
              <a:rPr lang="ru-RU" sz="1900" dirty="0" smtClean="0">
                <a:solidFill>
                  <a:schemeClr val="tx2"/>
                </a:solidFill>
              </a:rPr>
              <a:t>профсоюза,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категории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smtClean="0">
                <a:solidFill>
                  <a:schemeClr val="tx2"/>
                </a:solidFill>
              </a:rPr>
              <a:t>профессиональные группы </a:t>
            </a:r>
            <a:r>
              <a:rPr lang="ru-RU" sz="1900" dirty="0">
                <a:solidFill>
                  <a:schemeClr val="tx2"/>
                </a:solidFill>
              </a:rPr>
              <a:t>объединяемых </a:t>
            </a:r>
            <a:r>
              <a:rPr lang="ru-RU" sz="1900" dirty="0" smtClean="0">
                <a:solidFill>
                  <a:schemeClr val="tx2"/>
                </a:solidFill>
              </a:rPr>
              <a:t>граждан,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условия </a:t>
            </a:r>
            <a:r>
              <a:rPr lang="ru-RU" sz="1900" dirty="0">
                <a:solidFill>
                  <a:schemeClr val="tx2"/>
                </a:solidFill>
              </a:rPr>
              <a:t>и порядок образования профсоюза, принятия в члены профсоюза и </a:t>
            </a:r>
            <a:r>
              <a:rPr lang="ru-RU" sz="1900" dirty="0" smtClean="0">
                <a:solidFill>
                  <a:schemeClr val="tx2"/>
                </a:solidFill>
              </a:rPr>
              <a:t>выхода, </a:t>
            </a:r>
            <a:r>
              <a:rPr lang="ru-RU" sz="1900" dirty="0">
                <a:solidFill>
                  <a:schemeClr val="tx2"/>
                </a:solidFill>
              </a:rPr>
              <a:t>права и обязанности членов </a:t>
            </a:r>
            <a:r>
              <a:rPr lang="ru-RU" sz="1900" dirty="0" smtClean="0">
                <a:solidFill>
                  <a:schemeClr val="tx2"/>
                </a:solidFill>
              </a:rPr>
              <a:t>профсоюза,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территория, </a:t>
            </a:r>
            <a:r>
              <a:rPr lang="ru-RU" sz="1900" dirty="0">
                <a:solidFill>
                  <a:schemeClr val="tx2"/>
                </a:solidFill>
              </a:rPr>
              <a:t>в пределах которой профсоюз осуществляет свою </a:t>
            </a:r>
            <a:r>
              <a:rPr lang="ru-RU" sz="1900" dirty="0" smtClean="0">
                <a:solidFill>
                  <a:schemeClr val="tx2"/>
                </a:solidFill>
              </a:rPr>
              <a:t>деятельность,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организационная структура,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порядок </a:t>
            </a:r>
            <a:r>
              <a:rPr lang="ru-RU" sz="1900" dirty="0">
                <a:solidFill>
                  <a:schemeClr val="tx2"/>
                </a:solidFill>
              </a:rPr>
              <a:t>образования и </a:t>
            </a:r>
            <a:r>
              <a:rPr lang="ru-RU" sz="1900" dirty="0" smtClean="0">
                <a:solidFill>
                  <a:schemeClr val="tx2"/>
                </a:solidFill>
              </a:rPr>
              <a:t>компетенция проф. </a:t>
            </a:r>
            <a:r>
              <a:rPr lang="ru-RU" sz="1900" dirty="0">
                <a:solidFill>
                  <a:schemeClr val="tx2"/>
                </a:solidFill>
              </a:rPr>
              <a:t>органов, сроки их </a:t>
            </a:r>
            <a:r>
              <a:rPr lang="ru-RU" sz="1900" dirty="0" smtClean="0">
                <a:solidFill>
                  <a:schemeClr val="tx2"/>
                </a:solidFill>
              </a:rPr>
              <a:t>полномочий,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порядок </a:t>
            </a:r>
            <a:r>
              <a:rPr lang="ru-RU" sz="1900" dirty="0">
                <a:solidFill>
                  <a:schemeClr val="tx2"/>
                </a:solidFill>
              </a:rPr>
              <a:t>внесения дополнений и изменений в устав, порядок уплаты вступительных и членских </a:t>
            </a:r>
            <a:r>
              <a:rPr lang="ru-RU" sz="1900" dirty="0" smtClean="0">
                <a:solidFill>
                  <a:schemeClr val="tx2"/>
                </a:solidFill>
              </a:rPr>
              <a:t>взносов,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источники </a:t>
            </a:r>
            <a:r>
              <a:rPr lang="ru-RU" sz="1900" dirty="0">
                <a:solidFill>
                  <a:schemeClr val="tx2"/>
                </a:solidFill>
              </a:rPr>
              <a:t>образования доходов и иного имущества, порядок </a:t>
            </a:r>
            <a:r>
              <a:rPr lang="ru-RU" sz="1900" dirty="0" smtClean="0">
                <a:solidFill>
                  <a:schemeClr val="tx2"/>
                </a:solidFill>
              </a:rPr>
              <a:t>управления им,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местонахождение </a:t>
            </a:r>
            <a:r>
              <a:rPr lang="ru-RU" sz="1900" dirty="0">
                <a:solidFill>
                  <a:schemeClr val="tx2"/>
                </a:solidFill>
              </a:rPr>
              <a:t>профсоюзного </a:t>
            </a:r>
            <a:r>
              <a:rPr lang="ru-RU" sz="1900" dirty="0" smtClean="0">
                <a:solidFill>
                  <a:schemeClr val="tx2"/>
                </a:solidFill>
              </a:rPr>
              <a:t>органа,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порядок </a:t>
            </a:r>
            <a:r>
              <a:rPr lang="ru-RU" sz="1900" dirty="0">
                <a:solidFill>
                  <a:schemeClr val="tx2"/>
                </a:solidFill>
              </a:rPr>
              <a:t>реорганизации, прекращения деятельности и </a:t>
            </a:r>
            <a:r>
              <a:rPr lang="ru-RU" sz="1900" dirty="0" smtClean="0">
                <a:solidFill>
                  <a:schemeClr val="tx2"/>
                </a:solidFill>
              </a:rPr>
              <a:t>ликвидации, использования имущества </a:t>
            </a:r>
            <a:r>
              <a:rPr lang="ru-RU" sz="1900" dirty="0">
                <a:solidFill>
                  <a:schemeClr val="tx2"/>
                </a:solidFill>
              </a:rPr>
              <a:t>в этих </a:t>
            </a:r>
            <a:r>
              <a:rPr lang="ru-RU" sz="1900" dirty="0" smtClean="0">
                <a:solidFill>
                  <a:schemeClr val="tx2"/>
                </a:solidFill>
              </a:rPr>
              <a:t>случаях.                     </a:t>
            </a:r>
            <a:r>
              <a:rPr lang="ru-RU" sz="1900" i="1" dirty="0" smtClean="0">
                <a:solidFill>
                  <a:schemeClr val="tx2"/>
                </a:solidFill>
              </a:rPr>
              <a:t>Ст. 7 Закона о профсоюзах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Устав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100" b="1" dirty="0" smtClean="0">
                <a:solidFill>
                  <a:schemeClr val="tx2"/>
                </a:solidFill>
              </a:rPr>
              <a:t>Органы профсоюза: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высший орган управления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съезд / конференция / общее собрание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постоянно действующий коллегиальный руководящий орган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совет / комитет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коллегиальный </a:t>
            </a:r>
            <a:r>
              <a:rPr lang="ru-RU" sz="2000" dirty="0">
                <a:solidFill>
                  <a:schemeClr val="tx2"/>
                </a:solidFill>
              </a:rPr>
              <a:t>исполнительный орган</a:t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президиум</a:t>
            </a:r>
            <a:endParaRPr lang="ru-RU" sz="2000" dirty="0">
              <a:solidFill>
                <a:srgbClr val="00B050"/>
              </a:solidFill>
            </a:endParaRP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единоличный исполнительный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орган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председатель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контрольно-ревизионный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орган</a:t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контрольно-ревизионная комиссия / ревизор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Особенности управления в профсоюзе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31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Высший орган управления </a:t>
            </a:r>
            <a:r>
              <a:rPr lang="ru-RU" sz="2000" dirty="0" smtClean="0">
                <a:solidFill>
                  <a:schemeClr val="tx2"/>
                </a:solidFill>
              </a:rPr>
              <a:t>(высший руководящий орган)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Исключительная компетенция</a:t>
            </a:r>
            <a:r>
              <a:rPr lang="ru-RU" sz="2000" dirty="0" smtClean="0">
                <a:solidFill>
                  <a:schemeClr val="tx2"/>
                </a:solidFill>
              </a:rPr>
              <a:t>:*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определение приоритетных направлений </a:t>
            </a:r>
            <a:r>
              <a:rPr lang="ru-RU" sz="2000" dirty="0" smtClean="0">
                <a:solidFill>
                  <a:schemeClr val="tx2"/>
                </a:solidFill>
              </a:rPr>
              <a:t>деятельности, </a:t>
            </a:r>
            <a:r>
              <a:rPr lang="ru-RU" sz="2000" dirty="0">
                <a:solidFill>
                  <a:schemeClr val="tx2"/>
                </a:solidFill>
              </a:rPr>
              <a:t>принципов формирования и использования </a:t>
            </a:r>
            <a:r>
              <a:rPr lang="ru-RU" sz="2000" dirty="0" smtClean="0">
                <a:solidFill>
                  <a:schemeClr val="tx2"/>
                </a:solidFill>
              </a:rPr>
              <a:t>имущества</a:t>
            </a:r>
            <a:r>
              <a:rPr lang="ru-RU" sz="2000" dirty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изменение </a:t>
            </a:r>
            <a:r>
              <a:rPr lang="ru-RU" sz="2000" dirty="0" smtClean="0">
                <a:solidFill>
                  <a:schemeClr val="tx2"/>
                </a:solidFill>
              </a:rPr>
              <a:t>устава;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определение порядка приема в состав </a:t>
            </a:r>
            <a:r>
              <a:rPr lang="ru-RU" sz="2000" dirty="0" smtClean="0">
                <a:solidFill>
                  <a:schemeClr val="tx2"/>
                </a:solidFill>
              </a:rPr>
              <a:t>членов </a:t>
            </a:r>
            <a:r>
              <a:rPr lang="ru-RU" sz="2000" dirty="0">
                <a:solidFill>
                  <a:schemeClr val="tx2"/>
                </a:solidFill>
              </a:rPr>
              <a:t>и их исключения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2000" u="sng" dirty="0">
                <a:solidFill>
                  <a:schemeClr val="tx2"/>
                </a:solidFill>
              </a:rPr>
              <a:t>образование </a:t>
            </a:r>
            <a:r>
              <a:rPr lang="ru-RU" sz="2000" u="sng" dirty="0" smtClean="0">
                <a:solidFill>
                  <a:schemeClr val="tx2"/>
                </a:solidFill>
              </a:rPr>
              <a:t>органов, </a:t>
            </a:r>
            <a:r>
              <a:rPr lang="ru-RU" sz="2000" u="sng" dirty="0">
                <a:solidFill>
                  <a:schemeClr val="tx2"/>
                </a:solidFill>
              </a:rPr>
              <a:t>досрочное прекращение их </a:t>
            </a:r>
            <a:r>
              <a:rPr lang="ru-RU" sz="2000" u="sng" dirty="0" smtClean="0">
                <a:solidFill>
                  <a:schemeClr val="tx2"/>
                </a:solidFill>
              </a:rPr>
              <a:t>полномочий</a:t>
            </a:r>
            <a:r>
              <a:rPr lang="ru-RU" sz="2000" dirty="0" smtClean="0">
                <a:solidFill>
                  <a:schemeClr val="tx2"/>
                </a:solidFill>
              </a:rPr>
              <a:t> (кроме ЕИО);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принятие </a:t>
            </a:r>
            <a:r>
              <a:rPr lang="ru-RU" sz="2000" dirty="0">
                <a:solidFill>
                  <a:schemeClr val="tx2"/>
                </a:solidFill>
              </a:rPr>
              <a:t>решений о реорганизации / </a:t>
            </a:r>
            <a:r>
              <a:rPr lang="ru-RU" sz="2000" dirty="0" smtClean="0">
                <a:solidFill>
                  <a:schemeClr val="tx2"/>
                </a:solidFill>
              </a:rPr>
              <a:t>ликвидации, </a:t>
            </a:r>
            <a:r>
              <a:rPr lang="ru-RU" sz="2000" dirty="0">
                <a:solidFill>
                  <a:schemeClr val="tx2"/>
                </a:solidFill>
              </a:rPr>
              <a:t>назначении ликвидационной комиссии (ликвидатора), утверждении ликвидационного баланса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решения о размере и порядке уплаты членских и иных взносов;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dirty="0">
                <a:solidFill>
                  <a:schemeClr val="tx2"/>
                </a:solidFill>
              </a:rPr>
              <a:t>+   </a:t>
            </a:r>
            <a:r>
              <a:rPr lang="ru-RU" sz="2000" dirty="0" smtClean="0">
                <a:solidFill>
                  <a:schemeClr val="tx2"/>
                </a:solidFill>
              </a:rPr>
              <a:t>вопросы, определенные </a:t>
            </a:r>
            <a:r>
              <a:rPr lang="ru-RU" sz="2000" dirty="0">
                <a:solidFill>
                  <a:schemeClr val="tx2"/>
                </a:solidFill>
              </a:rPr>
              <a:t>уставом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 smtClean="0">
              <a:solidFill>
                <a:srgbClr val="00B050"/>
              </a:solidFill>
            </a:endParaRPr>
          </a:p>
          <a:p>
            <a:pPr marL="0" indent="0" eaLnBrk="1" hangingPunct="1">
              <a:buNone/>
            </a:pPr>
            <a:endParaRPr lang="ru-RU" sz="8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000" dirty="0" smtClean="0">
                <a:solidFill>
                  <a:schemeClr val="tx2"/>
                </a:solidFill>
              </a:rPr>
              <a:t>_______________________________________________________</a:t>
            </a:r>
            <a:endParaRPr lang="ru-RU" sz="1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* не передаются другим органам              Ст. 65.3, 123.7 ГК РФ, ст. 29 </a:t>
            </a:r>
            <a:r>
              <a:rPr lang="ru-RU" sz="1900" i="1" dirty="0">
                <a:solidFill>
                  <a:schemeClr val="tx2"/>
                </a:solidFill>
              </a:rPr>
              <a:t>Закона о </a:t>
            </a:r>
            <a:r>
              <a:rPr lang="ru-RU" sz="1900" i="1" dirty="0" smtClean="0">
                <a:solidFill>
                  <a:schemeClr val="tx2"/>
                </a:solidFill>
              </a:rPr>
              <a:t>НКО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Съезд, конференция, общее собрание               1/3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«</a:t>
            </a:r>
            <a:r>
              <a:rPr lang="ru-RU" sz="2000" b="1" dirty="0" err="1" smtClean="0">
                <a:solidFill>
                  <a:schemeClr val="tx2"/>
                </a:solidFill>
              </a:rPr>
              <a:t>Квази</a:t>
            </a:r>
            <a:r>
              <a:rPr lang="ru-RU" sz="2000" b="1" dirty="0" smtClean="0">
                <a:solidFill>
                  <a:schemeClr val="tx2"/>
                </a:solidFill>
              </a:rPr>
              <a:t>-исключительная» компетенция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u="sng" dirty="0" smtClean="0">
                <a:solidFill>
                  <a:schemeClr val="tx2"/>
                </a:solidFill>
              </a:rPr>
              <a:t>образование и досрочное </a:t>
            </a:r>
            <a:r>
              <a:rPr lang="ru-RU" sz="2000" u="sng" dirty="0">
                <a:solidFill>
                  <a:schemeClr val="tx2"/>
                </a:solidFill>
              </a:rPr>
              <a:t>прекращение </a:t>
            </a:r>
            <a:r>
              <a:rPr lang="ru-RU" sz="2000" u="sng" dirty="0" smtClean="0">
                <a:solidFill>
                  <a:schemeClr val="tx2"/>
                </a:solidFill>
              </a:rPr>
              <a:t>полномочий единоличного исполнительного органа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u="sng" dirty="0">
                <a:solidFill>
                  <a:schemeClr val="tx2"/>
                </a:solidFill>
              </a:rPr>
              <a:t>утверждение годового отчета и бухгалтерской (финансовой) </a:t>
            </a:r>
            <a:r>
              <a:rPr lang="ru-RU" sz="2000" u="sng" dirty="0" smtClean="0">
                <a:solidFill>
                  <a:schemeClr val="tx2"/>
                </a:solidFill>
              </a:rPr>
              <a:t>отчетности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принятие решений о создании </a:t>
            </a:r>
            <a:r>
              <a:rPr lang="ru-RU" sz="2000" dirty="0" smtClean="0">
                <a:solidFill>
                  <a:schemeClr val="tx2"/>
                </a:solidFill>
              </a:rPr>
              <a:t>других </a:t>
            </a:r>
            <a:r>
              <a:rPr lang="ru-RU" sz="2000" dirty="0">
                <a:solidFill>
                  <a:schemeClr val="tx2"/>
                </a:solidFill>
              </a:rPr>
              <a:t>юр. </a:t>
            </a:r>
            <a:r>
              <a:rPr lang="ru-RU" sz="2000" dirty="0" smtClean="0">
                <a:solidFill>
                  <a:schemeClr val="tx2"/>
                </a:solidFill>
              </a:rPr>
              <a:t>лиц или участии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smtClean="0">
                <a:solidFill>
                  <a:schemeClr val="tx2"/>
                </a:solidFill>
              </a:rPr>
              <a:t>них,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о </a:t>
            </a:r>
            <a:r>
              <a:rPr lang="ru-RU" sz="2000" dirty="0">
                <a:solidFill>
                  <a:schemeClr val="tx2"/>
                </a:solidFill>
              </a:rPr>
              <a:t>создании филиалов и открытии </a:t>
            </a:r>
            <a:r>
              <a:rPr lang="ru-RU" sz="2000" dirty="0" smtClean="0">
                <a:solidFill>
                  <a:schemeClr val="tx2"/>
                </a:solidFill>
              </a:rPr>
              <a:t>представительств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None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Согласно ГК РФ и Закону о НКО – исключительная.</a:t>
            </a:r>
          </a:p>
          <a:p>
            <a:pPr eaLnBrk="1" hangingPunct="1"/>
            <a:endParaRPr lang="ru-RU" sz="8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rgbClr val="00B050"/>
                </a:solidFill>
              </a:rPr>
              <a:t>Но!</a:t>
            </a:r>
            <a:r>
              <a:rPr lang="ru-RU" sz="2000" dirty="0" smtClean="0">
                <a:solidFill>
                  <a:schemeClr val="tx2"/>
                </a:solidFill>
              </a:rPr>
              <a:t> Закон об ОО позволяет передать совету / комитету (</a:t>
            </a:r>
            <a:r>
              <a:rPr lang="ru-RU" sz="2000" u="sng" dirty="0" smtClean="0">
                <a:solidFill>
                  <a:schemeClr val="tx2"/>
                </a:solidFill>
              </a:rPr>
              <a:t>Устав!</a:t>
            </a:r>
            <a:r>
              <a:rPr lang="ru-RU" sz="2000" dirty="0" smtClean="0">
                <a:solidFill>
                  <a:schemeClr val="tx2"/>
                </a:solidFill>
              </a:rPr>
              <a:t>)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Если не переданы, это полномочия общего собрания / конференции.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 таком случае решать эти вопросы на профкоме нельзя!</a:t>
            </a:r>
          </a:p>
          <a:p>
            <a:pPr marL="0" indent="0" algn="r" eaLnBrk="1" hangingPunct="1">
              <a:buNone/>
            </a:pPr>
            <a:endParaRPr lang="ru-RU" sz="2000" i="1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65.3, 123.1 ГК РФ, ст. 29 </a:t>
            </a:r>
            <a:r>
              <a:rPr lang="ru-RU" sz="1900" i="1" dirty="0">
                <a:solidFill>
                  <a:schemeClr val="tx2"/>
                </a:solidFill>
              </a:rPr>
              <a:t>Закона о </a:t>
            </a:r>
            <a:r>
              <a:rPr lang="ru-RU" sz="1900" i="1" dirty="0" smtClean="0">
                <a:solidFill>
                  <a:schemeClr val="tx2"/>
                </a:solidFill>
              </a:rPr>
              <a:t>НКО, ст. 8 Закона об ОО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Съезд, конференция, общее собрание               2/3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Решения по вопросам исключительной компетенции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кворум + единогласно / квалифицированное большинство</a:t>
            </a:r>
            <a:endParaRPr lang="ru-RU" sz="2000" dirty="0">
              <a:solidFill>
                <a:srgbClr val="00B050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запрет заочного голосования (</a:t>
            </a:r>
            <a:r>
              <a:rPr lang="ru-RU" sz="2000" dirty="0">
                <a:solidFill>
                  <a:schemeClr val="tx2"/>
                </a:solidFill>
              </a:rPr>
              <a:t>кроме образования и досрочного прекращения полномочий органов </a:t>
            </a:r>
            <a:r>
              <a:rPr lang="ru-RU" sz="2000" u="sng" dirty="0">
                <a:solidFill>
                  <a:schemeClr val="tx2"/>
                </a:solidFill>
              </a:rPr>
              <a:t>в 2020 г</a:t>
            </a:r>
            <a:r>
              <a:rPr lang="ru-RU" sz="2000" u="sng" dirty="0" smtClean="0">
                <a:solidFill>
                  <a:schemeClr val="tx2"/>
                </a:solidFill>
              </a:rPr>
              <a:t>.</a:t>
            </a:r>
            <a:r>
              <a:rPr lang="ru-RU" sz="2000" dirty="0" smtClean="0">
                <a:solidFill>
                  <a:schemeClr val="tx2"/>
                </a:solidFill>
              </a:rPr>
              <a:t>)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2000" i="1" dirty="0" smtClean="0">
                <a:solidFill>
                  <a:schemeClr val="tx2"/>
                </a:solidFill>
              </a:rPr>
              <a:t>Ст. 29 </a:t>
            </a:r>
            <a:r>
              <a:rPr lang="ru-RU" sz="2000" i="1" dirty="0">
                <a:solidFill>
                  <a:schemeClr val="tx2"/>
                </a:solidFill>
              </a:rPr>
              <a:t>Закона о </a:t>
            </a:r>
            <a:r>
              <a:rPr lang="ru-RU" sz="2000" i="1" dirty="0" smtClean="0">
                <a:solidFill>
                  <a:schemeClr val="tx2"/>
                </a:solidFill>
              </a:rPr>
              <a:t>НКО</a:t>
            </a: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Иные вопросы</a:t>
            </a:r>
            <a:r>
              <a:rPr lang="ru-RU" sz="2000" dirty="0" smtClean="0">
                <a:solidFill>
                  <a:schemeClr val="tx2"/>
                </a:solidFill>
              </a:rPr>
              <a:t> – см. Устав</a:t>
            </a:r>
            <a:r>
              <a:rPr lang="ru-RU" sz="2000" dirty="0">
                <a:solidFill>
                  <a:schemeClr val="tx2"/>
                </a:solidFill>
              </a:rPr>
              <a:t>:</a:t>
            </a:r>
            <a:endParaRPr lang="ru-RU" sz="2000" strike="sngStrike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кворум + простое большинство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в</a:t>
            </a:r>
            <a:r>
              <a:rPr lang="ru-RU" sz="2000" dirty="0" smtClean="0">
                <a:solidFill>
                  <a:schemeClr val="tx2"/>
                </a:solidFill>
              </a:rPr>
              <a:t>озможно заочное голосование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м</a:t>
            </a:r>
            <a:r>
              <a:rPr lang="ru-RU" sz="2000" dirty="0" smtClean="0">
                <a:solidFill>
                  <a:schemeClr val="tx2"/>
                </a:solidFill>
              </a:rPr>
              <a:t>огут быть делегированы иным органам 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По решению общего собрания полномочия любого органа могут быть прекращены досрочно в случаях: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грубого нарушения им своих обязанностей,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обнаружившейся неспособности к надлежащему ведению дел,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ри наличии иных серьезных оснований.                                     </a:t>
            </a:r>
            <a:r>
              <a:rPr lang="ru-RU" sz="1900" i="1" dirty="0" smtClean="0">
                <a:solidFill>
                  <a:schemeClr val="tx2"/>
                </a:solidFill>
              </a:rPr>
              <a:t>Ст. 123.7 ГК 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>
                <a:solidFill>
                  <a:schemeClr val="bg1"/>
                </a:solidFill>
              </a:rPr>
              <a:t>Съезд, конференция, общее собрание               </a:t>
            </a:r>
            <a:r>
              <a:rPr lang="ru-RU" sz="3100" b="1" dirty="0" smtClean="0">
                <a:solidFill>
                  <a:schemeClr val="bg1"/>
                </a:solidFill>
              </a:rPr>
              <a:t>3/3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Это не ВКС и применение ДТ!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Не </a:t>
            </a:r>
            <a:r>
              <a:rPr lang="ru-RU" sz="2000" b="1" dirty="0">
                <a:solidFill>
                  <a:schemeClr val="tx2"/>
                </a:solidFill>
              </a:rPr>
              <a:t>допускается по вопросам исключительной компетенции.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Порядок – в </a:t>
            </a:r>
            <a:r>
              <a:rPr lang="ru-RU" sz="2000" dirty="0" smtClean="0">
                <a:solidFill>
                  <a:schemeClr val="tx2"/>
                </a:solidFill>
              </a:rPr>
              <a:t>уставе: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обязательность сообщения участникам повестки дня,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возможность с информацией и материалами до начала голосования,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возможность вносить предложения по вопросам повестки,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обязательность сообщения измененной повестки до начала </a:t>
            </a:r>
            <a:r>
              <a:rPr lang="ru-RU" sz="2000" dirty="0" smtClean="0">
                <a:solidFill>
                  <a:schemeClr val="tx2"/>
                </a:solidFill>
              </a:rPr>
              <a:t>голосования,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срок </a:t>
            </a:r>
            <a:r>
              <a:rPr lang="ru-RU" sz="2000" dirty="0">
                <a:solidFill>
                  <a:schemeClr val="tx2"/>
                </a:solidFill>
              </a:rPr>
              <a:t>окончания процедуры голосования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r>
              <a:rPr lang="ru-RU" sz="1800" dirty="0" smtClean="0">
                <a:solidFill>
                  <a:schemeClr val="tx2"/>
                </a:solidFill>
              </a:rPr>
              <a:t/>
            </a:r>
            <a:br>
              <a:rPr lang="ru-RU" sz="1800" dirty="0" smtClean="0">
                <a:solidFill>
                  <a:schemeClr val="tx2"/>
                </a:solidFill>
              </a:rPr>
            </a:b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Требования к оформлению </a:t>
            </a:r>
            <a:r>
              <a:rPr lang="ru-RU" sz="2000" dirty="0" smtClean="0">
                <a:solidFill>
                  <a:schemeClr val="tx2"/>
                </a:solidFill>
              </a:rPr>
              <a:t>протокола – см. гл. 9.1 ГК РФ.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29 </a:t>
            </a:r>
            <a:r>
              <a:rPr lang="ru-RU" sz="1900" i="1" dirty="0">
                <a:solidFill>
                  <a:schemeClr val="tx2"/>
                </a:solidFill>
              </a:rPr>
              <a:t>Закона о </a:t>
            </a:r>
            <a:r>
              <a:rPr lang="ru-RU" sz="1900" i="1" dirty="0" smtClean="0">
                <a:solidFill>
                  <a:schemeClr val="tx2"/>
                </a:solidFill>
              </a:rPr>
              <a:t>НКО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Заочное голосование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9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Избрание рабочих органов отчетно-выборной конференции.</a:t>
            </a:r>
          </a:p>
          <a:p>
            <a:pPr marL="457200" indent="-457200" eaLnBrk="1" hangingPunct="1">
              <a:buAutoNum type="arabicPeriod"/>
            </a:pPr>
            <a:r>
              <a:rPr lang="ru-RU" sz="2000" i="1" dirty="0" smtClean="0">
                <a:solidFill>
                  <a:schemeClr val="tx2"/>
                </a:solidFill>
              </a:rPr>
              <a:t>Для конференции: </a:t>
            </a:r>
            <a:r>
              <a:rPr lang="ru-RU" sz="2000" dirty="0" smtClean="0">
                <a:solidFill>
                  <a:schemeClr val="tx2"/>
                </a:solidFill>
              </a:rPr>
              <a:t>Подтверждение полномочий делегатов.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Порядок голосования и подсчета голосов.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Отчет о работе выборных органов ППО за ____.</a:t>
            </a:r>
            <a:r>
              <a:rPr lang="ru-RU" sz="2000" baseline="30000" dirty="0">
                <a:solidFill>
                  <a:schemeClr val="tx2"/>
                </a:solidFill>
              </a:rPr>
              <a:t> 1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Утверждение годового отчета и годового бух. баланса</a:t>
            </a:r>
            <a:r>
              <a:rPr lang="ru-RU" sz="2000" baseline="30000" dirty="0" smtClean="0">
                <a:solidFill>
                  <a:schemeClr val="tx2"/>
                </a:solidFill>
              </a:rPr>
              <a:t>2</a:t>
            </a:r>
            <a:r>
              <a:rPr lang="ru-RU" sz="2000" dirty="0" smtClean="0">
                <a:solidFill>
                  <a:schemeClr val="tx2"/>
                </a:solidFill>
              </a:rPr>
              <a:t> за ____.</a:t>
            </a:r>
            <a:r>
              <a:rPr lang="ru-RU" sz="2000" baseline="30000" dirty="0" smtClean="0">
                <a:solidFill>
                  <a:schemeClr val="tx2"/>
                </a:solidFill>
              </a:rPr>
              <a:t>1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Основные направления работы ППО на ____. 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Выборы председателя.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Выборы профсоюзного комитета.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Выборы контрольно-ревизионной комиссии/ревизора.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Утверждение сметы доходов и расходов ППО на ____.</a:t>
            </a:r>
            <a:r>
              <a:rPr lang="ru-RU" sz="2000" baseline="30000" dirty="0" smtClean="0">
                <a:solidFill>
                  <a:schemeClr val="tx2"/>
                </a:solidFill>
              </a:rPr>
              <a:t>1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____________________</a:t>
            </a:r>
          </a:p>
          <a:p>
            <a:pPr marL="0" indent="0" eaLnBrk="1" hangingPunct="1">
              <a:buNone/>
            </a:pPr>
            <a:r>
              <a:rPr lang="ru-RU" sz="1800" baseline="30000" dirty="0" smtClean="0">
                <a:solidFill>
                  <a:schemeClr val="tx2"/>
                </a:solidFill>
              </a:rPr>
              <a:t>1 </a:t>
            </a:r>
            <a:r>
              <a:rPr lang="ru-RU" sz="1800" dirty="0" smtClean="0">
                <a:solidFill>
                  <a:schemeClr val="tx2"/>
                </a:solidFill>
              </a:rPr>
              <a:t>Ежегодный вопрос </a:t>
            </a:r>
          </a:p>
          <a:p>
            <a:pPr marL="0" indent="0" eaLnBrk="1" hangingPunct="1">
              <a:buNone/>
            </a:pPr>
            <a:r>
              <a:rPr lang="ru-RU" sz="1800" baseline="30000" dirty="0" smtClean="0">
                <a:solidFill>
                  <a:schemeClr val="tx2"/>
                </a:solidFill>
              </a:rPr>
              <a:t>2 </a:t>
            </a:r>
            <a:r>
              <a:rPr lang="ru-RU" sz="1800" dirty="0" smtClean="0">
                <a:solidFill>
                  <a:schemeClr val="tx2"/>
                </a:solidFill>
              </a:rPr>
              <a:t>Бухгалтерский баланс – только для </a:t>
            </a:r>
            <a:r>
              <a:rPr lang="ru-RU" sz="1800" dirty="0" err="1" smtClean="0">
                <a:solidFill>
                  <a:schemeClr val="tx2"/>
                </a:solidFill>
              </a:rPr>
              <a:t>юрлиц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Рекомендуемая повестка дня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6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Заседание профкома, решение вопросов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форма проведения: собрание </a:t>
            </a:r>
            <a:r>
              <a:rPr lang="ru-RU" sz="2000" dirty="0">
                <a:solidFill>
                  <a:schemeClr val="tx2"/>
                </a:solidFill>
              </a:rPr>
              <a:t>или </a:t>
            </a:r>
            <a:r>
              <a:rPr lang="ru-RU" sz="2000" dirty="0" smtClean="0">
                <a:solidFill>
                  <a:schemeClr val="tx2"/>
                </a:solidFill>
              </a:rPr>
              <a:t>конференция;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повестка дня, дата и место проведения;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для </a:t>
            </a:r>
            <a:r>
              <a:rPr lang="ru-RU" sz="2000" dirty="0">
                <a:solidFill>
                  <a:schemeClr val="tx2"/>
                </a:solidFill>
              </a:rPr>
              <a:t>конференции: </a:t>
            </a:r>
            <a:r>
              <a:rPr lang="ru-RU" sz="2000" dirty="0" smtClean="0">
                <a:solidFill>
                  <a:schemeClr val="tx2"/>
                </a:solidFill>
              </a:rPr>
              <a:t>порядок </a:t>
            </a:r>
            <a:r>
              <a:rPr lang="ru-RU" sz="2000" dirty="0">
                <a:solidFill>
                  <a:schemeClr val="tx2"/>
                </a:solidFill>
              </a:rPr>
              <a:t>избрания </a:t>
            </a:r>
            <a:r>
              <a:rPr lang="ru-RU" sz="2000" dirty="0" smtClean="0">
                <a:solidFill>
                  <a:schemeClr val="tx2"/>
                </a:solidFill>
              </a:rPr>
              <a:t>делегатов, </a:t>
            </a:r>
            <a:r>
              <a:rPr lang="ru-RU" sz="2000" dirty="0">
                <a:solidFill>
                  <a:schemeClr val="tx2"/>
                </a:solidFill>
              </a:rPr>
              <a:t>нормы </a:t>
            </a:r>
            <a:r>
              <a:rPr lang="ru-RU" sz="2000" dirty="0" smtClean="0">
                <a:solidFill>
                  <a:schemeClr val="tx2"/>
                </a:solidFill>
              </a:rPr>
              <a:t>делегирования;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выдвижение </a:t>
            </a:r>
            <a:r>
              <a:rPr lang="ru-RU" sz="2000" dirty="0">
                <a:solidFill>
                  <a:schemeClr val="tx2"/>
                </a:solidFill>
              </a:rPr>
              <a:t>кандидатур в состав выборных </a:t>
            </a:r>
            <a:r>
              <a:rPr lang="ru-RU" sz="2000" dirty="0" smtClean="0">
                <a:solidFill>
                  <a:schemeClr val="tx2"/>
                </a:solidFill>
              </a:rPr>
              <a:t>органов;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обсуждение </a:t>
            </a:r>
            <a:r>
              <a:rPr lang="ru-RU" sz="2000" dirty="0">
                <a:solidFill>
                  <a:schemeClr val="tx2"/>
                </a:solidFill>
              </a:rPr>
              <a:t>отчетного </a:t>
            </a:r>
            <a:r>
              <a:rPr lang="ru-RU" sz="2000" dirty="0" smtClean="0">
                <a:solidFill>
                  <a:schemeClr val="tx2"/>
                </a:solidFill>
              </a:rPr>
              <a:t>доклада;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подготовка </a:t>
            </a:r>
            <a:r>
              <a:rPr lang="ru-RU" sz="2000" dirty="0">
                <a:solidFill>
                  <a:schemeClr val="tx2"/>
                </a:solidFill>
              </a:rPr>
              <a:t>проектов </a:t>
            </a:r>
            <a:r>
              <a:rPr lang="ru-RU" sz="2000" dirty="0" smtClean="0">
                <a:solidFill>
                  <a:schemeClr val="tx2"/>
                </a:solidFill>
              </a:rPr>
              <a:t>документов.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Заседание КРК</a:t>
            </a:r>
            <a:r>
              <a:rPr lang="ru-RU" sz="2000" dirty="0" smtClean="0">
                <a:solidFill>
                  <a:schemeClr val="tx2"/>
                </a:solidFill>
              </a:rPr>
              <a:t>: обсуждение </a:t>
            </a:r>
            <a:r>
              <a:rPr lang="ru-RU" sz="2000" dirty="0">
                <a:solidFill>
                  <a:schemeClr val="tx2"/>
                </a:solidFill>
              </a:rPr>
              <a:t>отчетного </a:t>
            </a:r>
            <a:r>
              <a:rPr lang="ru-RU" sz="2000" dirty="0" smtClean="0">
                <a:solidFill>
                  <a:schemeClr val="tx2"/>
                </a:solidFill>
              </a:rPr>
              <a:t>доклада.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Созыв ОВК / ОВС</a:t>
            </a:r>
            <a:r>
              <a:rPr lang="ru-RU" sz="2000" dirty="0" smtClean="0">
                <a:solidFill>
                  <a:schemeClr val="tx2"/>
                </a:solidFill>
              </a:rPr>
              <a:t>: срок по Уставу, объявление повестки, даты, места проведения.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Подготовка ОВС / ОВК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Постоянно </a:t>
            </a:r>
            <a:r>
              <a:rPr lang="ru-RU" sz="2000" b="1" dirty="0">
                <a:solidFill>
                  <a:schemeClr val="tx2"/>
                </a:solidFill>
              </a:rPr>
              <a:t>действующий коллегиальный руководящий </a:t>
            </a:r>
            <a:r>
              <a:rPr lang="ru-RU" sz="2000" b="1" dirty="0" smtClean="0">
                <a:solidFill>
                  <a:schemeClr val="tx2"/>
                </a:solidFill>
              </a:rPr>
              <a:t>орган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(коллегиальный орган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управления).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Подотчетен высшему руководящему органу.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Лица, осуществляющие полномочия единоличных исполнительных органов и члены коллегиальных исполнительных органов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 более ¼ состава,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 могут быть председателями.         </a:t>
            </a:r>
            <a:r>
              <a:rPr lang="ru-RU" sz="2000" dirty="0" smtClean="0">
                <a:solidFill>
                  <a:srgbClr val="00B050"/>
                </a:solidFill>
              </a:rPr>
              <a:t>для ППО учитываем ст. 374 ТК РФ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В случае </a:t>
            </a:r>
            <a:r>
              <a:rPr lang="ru-RU" sz="2000" b="1" dirty="0" err="1" smtClean="0">
                <a:solidFill>
                  <a:schemeClr val="tx2"/>
                </a:solidFill>
              </a:rPr>
              <a:t>госрегистрации</a:t>
            </a:r>
            <a:r>
              <a:rPr lang="ru-RU" sz="2000" b="1" dirty="0" smtClean="0">
                <a:solidFill>
                  <a:schemeClr val="tx2"/>
                </a:solidFill>
              </a:rPr>
              <a:t>: </a:t>
            </a:r>
            <a:r>
              <a:rPr lang="ru-RU" sz="2000" dirty="0" smtClean="0">
                <a:solidFill>
                  <a:schemeClr val="tx2"/>
                </a:solidFill>
              </a:rPr>
              <a:t>осуществляет права </a:t>
            </a:r>
            <a:r>
              <a:rPr lang="ru-RU" sz="2000" dirty="0" err="1" smtClean="0">
                <a:solidFill>
                  <a:schemeClr val="tx2"/>
                </a:solidFill>
              </a:rPr>
              <a:t>юрлица</a:t>
            </a:r>
            <a:r>
              <a:rPr lang="ru-RU" sz="2000" dirty="0" smtClean="0">
                <a:solidFill>
                  <a:schemeClr val="tx2"/>
                </a:solidFill>
              </a:rPr>
              <a:t> и исполняет его обязанности.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b="1" dirty="0">
              <a:solidFill>
                <a:schemeClr val="tx2"/>
              </a:solidFill>
            </a:endParaRPr>
          </a:p>
          <a:p>
            <a:pPr eaLnBrk="1" hangingPunct="1"/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65.3 ГК РФ, ст. 8 Закона об ОО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Совет, комитет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2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Коллегиальный исполнительный орган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Не обязателен.                          </a:t>
            </a:r>
            <a:r>
              <a:rPr lang="ru-RU" sz="2000" dirty="0" smtClean="0">
                <a:solidFill>
                  <a:srgbClr val="00B050"/>
                </a:solidFill>
              </a:rPr>
              <a:t>в профсоюзах, как правило, есть (см. уставы)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21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b="1" dirty="0">
              <a:solidFill>
                <a:schemeClr val="tx2"/>
              </a:solidFill>
            </a:endParaRPr>
          </a:p>
          <a:p>
            <a:pPr eaLnBrk="1" hangingPunct="1"/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65.3 ГК РФ, ст. 30 Закона о НКО, ст. 8 Закона об ОО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Президиум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Конституция </a:t>
            </a:r>
            <a:r>
              <a:rPr lang="ru-RU" sz="2000" dirty="0">
                <a:solidFill>
                  <a:schemeClr val="tx2"/>
                </a:solidFill>
              </a:rPr>
              <a:t>РФ</a:t>
            </a: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Нормы международного права</a:t>
            </a: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Трудовой кодекс РФ от 30.12.2001 </a:t>
            </a:r>
            <a:r>
              <a:rPr lang="ru-RU" sz="2000" dirty="0" smtClean="0">
                <a:solidFill>
                  <a:schemeClr val="tx2"/>
                </a:solidFill>
              </a:rPr>
              <a:t>№197-ФЗ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Гражданский кодекс РФ: часть 1 от 30.11.1994 </a:t>
            </a:r>
            <a:r>
              <a:rPr lang="ru-RU" sz="2000" dirty="0" smtClean="0">
                <a:solidFill>
                  <a:schemeClr val="tx2"/>
                </a:solidFill>
              </a:rPr>
              <a:t>№51-ФЗ, </a:t>
            </a:r>
            <a:r>
              <a:rPr lang="ru-RU" sz="2000" dirty="0">
                <a:solidFill>
                  <a:schemeClr val="tx2"/>
                </a:solidFill>
              </a:rPr>
              <a:t>часть 2 от 26.01.1996 </a:t>
            </a:r>
            <a:r>
              <a:rPr lang="ru-RU" sz="2000" dirty="0" smtClean="0">
                <a:solidFill>
                  <a:schemeClr val="tx2"/>
                </a:solidFill>
              </a:rPr>
              <a:t>№14-ФЗ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Федеральный закон от 12.01.1996 </a:t>
            </a:r>
            <a:r>
              <a:rPr lang="ru-RU" sz="2000" dirty="0" smtClean="0">
                <a:solidFill>
                  <a:schemeClr val="tx2"/>
                </a:solidFill>
              </a:rPr>
              <a:t>№7-ФЗ «</a:t>
            </a:r>
            <a:r>
              <a:rPr lang="ru-RU" sz="2000" dirty="0">
                <a:solidFill>
                  <a:schemeClr val="tx2"/>
                </a:solidFill>
              </a:rPr>
              <a:t>О некоммерческих организациях»</a:t>
            </a: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Федеральный закон от 19.05.1995 </a:t>
            </a:r>
            <a:r>
              <a:rPr lang="ru-RU" sz="2000" dirty="0" smtClean="0">
                <a:solidFill>
                  <a:schemeClr val="tx2"/>
                </a:solidFill>
              </a:rPr>
              <a:t>№82-ФЗ «</a:t>
            </a:r>
            <a:r>
              <a:rPr lang="ru-RU" sz="2000" dirty="0">
                <a:solidFill>
                  <a:schemeClr val="tx2"/>
                </a:solidFill>
              </a:rPr>
              <a:t>Об общественных объединениях»</a:t>
            </a:r>
            <a:br>
              <a:rPr lang="ru-RU" sz="2000" dirty="0">
                <a:solidFill>
                  <a:schemeClr val="tx2"/>
                </a:solidFill>
              </a:rPr>
            </a:br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Федеральный закон от 12.01.1996 </a:t>
            </a:r>
            <a:r>
              <a:rPr lang="ru-RU" sz="2000" dirty="0" smtClean="0">
                <a:solidFill>
                  <a:schemeClr val="tx2"/>
                </a:solidFill>
              </a:rPr>
              <a:t>№10-ФЗ «</a:t>
            </a:r>
            <a:r>
              <a:rPr lang="ru-RU" sz="2000" dirty="0">
                <a:solidFill>
                  <a:schemeClr val="tx2"/>
                </a:solidFill>
              </a:rPr>
              <a:t>О профессиональных союзах, 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их </a:t>
            </a:r>
            <a:r>
              <a:rPr lang="ru-RU" sz="2000" dirty="0">
                <a:solidFill>
                  <a:schemeClr val="tx2"/>
                </a:solidFill>
              </a:rPr>
              <a:t>правах и гарантиях деятельности»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Нормативная база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62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Единоличный исполнительный орган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Обязателен.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В ППО-</a:t>
            </a:r>
            <a:r>
              <a:rPr lang="ru-RU" sz="2000" b="1" dirty="0" err="1" smtClean="0">
                <a:solidFill>
                  <a:schemeClr val="tx2"/>
                </a:solidFill>
              </a:rPr>
              <a:t>юрлице</a:t>
            </a:r>
            <a:r>
              <a:rPr lang="ru-RU" sz="2000" b="1" dirty="0" smtClean="0">
                <a:solidFill>
                  <a:schemeClr val="tx2"/>
                </a:solidFill>
              </a:rPr>
              <a:t> – штатный работник.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Но для аппарата – представитель работодателя.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Действует без доверенности от имени </a:t>
            </a:r>
            <a:r>
              <a:rPr lang="ru-RU" sz="2000" b="1" dirty="0" smtClean="0">
                <a:solidFill>
                  <a:schemeClr val="tx2"/>
                </a:solidFill>
              </a:rPr>
              <a:t>организации.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Для </a:t>
            </a:r>
            <a:r>
              <a:rPr lang="ru-RU" sz="2000" dirty="0" err="1">
                <a:solidFill>
                  <a:schemeClr val="tx2"/>
                </a:solidFill>
              </a:rPr>
              <a:t>юрлиц</a:t>
            </a:r>
            <a:r>
              <a:rPr lang="ru-RU" sz="2000" dirty="0">
                <a:solidFill>
                  <a:schemeClr val="tx2"/>
                </a:solidFill>
              </a:rPr>
              <a:t> указывается в ЕГРЮЛ</a:t>
            </a:r>
            <a:r>
              <a:rPr lang="ru-RU" sz="2000" smtClean="0">
                <a:solidFill>
                  <a:schemeClr val="tx2"/>
                </a:solidFill>
              </a:rPr>
              <a:t>. </a:t>
            </a:r>
            <a:br>
              <a:rPr lang="ru-RU" sz="2000" smtClean="0">
                <a:solidFill>
                  <a:schemeClr val="tx2"/>
                </a:solidFill>
              </a:rPr>
            </a:br>
            <a:r>
              <a:rPr lang="ru-RU" sz="2000" smtClean="0">
                <a:solidFill>
                  <a:schemeClr val="tx2"/>
                </a:solidFill>
              </a:rPr>
              <a:t>При </a:t>
            </a:r>
            <a:r>
              <a:rPr lang="ru-RU" sz="2000" dirty="0">
                <a:solidFill>
                  <a:schemeClr val="tx2"/>
                </a:solidFill>
              </a:rPr>
              <a:t>перевыборах: </a:t>
            </a:r>
            <a:r>
              <a:rPr lang="ru-RU" sz="2000" dirty="0" smtClean="0">
                <a:solidFill>
                  <a:schemeClr val="tx2"/>
                </a:solidFill>
              </a:rPr>
              <a:t>заявление </a:t>
            </a:r>
            <a:r>
              <a:rPr lang="ru-RU" sz="2000" dirty="0">
                <a:solidFill>
                  <a:schemeClr val="tx2"/>
                </a:solidFill>
              </a:rPr>
              <a:t>ф. № </a:t>
            </a:r>
            <a:r>
              <a:rPr lang="ru-RU" sz="2000" dirty="0" smtClean="0">
                <a:solidFill>
                  <a:schemeClr val="tx2"/>
                </a:solidFill>
              </a:rPr>
              <a:t>Р13014 (2 листа </a:t>
            </a:r>
            <a:r>
              <a:rPr lang="ru-RU" sz="2000" dirty="0">
                <a:solidFill>
                  <a:schemeClr val="tx2"/>
                </a:solidFill>
              </a:rPr>
              <a:t>И: на прекращение полномочий прежнего председателя и на возложение полномочий на </a:t>
            </a:r>
            <a:r>
              <a:rPr lang="ru-RU" sz="2000" dirty="0" smtClean="0">
                <a:solidFill>
                  <a:schemeClr val="tx2"/>
                </a:solidFill>
              </a:rPr>
              <a:t>нового, лист П) =</a:t>
            </a:r>
            <a:r>
              <a:rPr lang="en-US" sz="2000" dirty="0" smtClean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нотариус </a:t>
            </a:r>
            <a:r>
              <a:rPr lang="en-US" sz="2000" dirty="0" smtClean="0">
                <a:solidFill>
                  <a:schemeClr val="tx2"/>
                </a:solidFill>
              </a:rPr>
              <a:t>=&gt;</a:t>
            </a:r>
            <a:r>
              <a:rPr lang="ru-RU" sz="2000" dirty="0" smtClean="0">
                <a:solidFill>
                  <a:schemeClr val="tx2"/>
                </a:solidFill>
              </a:rPr>
              <a:t> Минюст в течение 7 р/дней </a:t>
            </a:r>
            <a:r>
              <a:rPr lang="ru-RU" sz="2000" dirty="0">
                <a:solidFill>
                  <a:schemeClr val="tx2"/>
                </a:solidFill>
              </a:rPr>
              <a:t>с даты </a:t>
            </a:r>
            <a:r>
              <a:rPr lang="ru-RU" sz="2000" dirty="0" smtClean="0">
                <a:solidFill>
                  <a:schemeClr val="tx2"/>
                </a:solidFill>
              </a:rPr>
              <a:t>избрания.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b="1" dirty="0">
              <a:solidFill>
                <a:schemeClr val="tx2"/>
              </a:solidFill>
            </a:endParaRPr>
          </a:p>
          <a:p>
            <a:pPr eaLnBrk="1" hangingPunct="1"/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65.3 ГК РФ, ст. 30 Закона о НКО, ст. 8 Закона об ОО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Председатель 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Выборные коллегиальные контрольно-ревизионные органы (ревизоры)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Не регламентированы законом</a:t>
            </a:r>
            <a:r>
              <a:rPr lang="ru-RU" sz="2000" dirty="0" smtClean="0">
                <a:solidFill>
                  <a:schemeClr val="tx2"/>
                </a:solidFill>
              </a:rPr>
              <a:t>: только упоминается в ст. 18 Закона об ОО </a:t>
            </a:r>
            <a:r>
              <a:rPr lang="en-US" sz="2000" dirty="0" smtClean="0">
                <a:solidFill>
                  <a:schemeClr val="tx2"/>
                </a:solidFill>
              </a:rPr>
              <a:t/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особое значение норм устава и иных внутренних актов.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Стандартно: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контролируют деятельность профсоюзной организации и ее органов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их членами не могут быть члены этих органов;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одотчетны высшему органу управления (как правило, вправе инициировать его созыв) и коллегиальному руководящему органу, могут иметь совещательный голос.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Контрольно-ревизионная комиссия 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1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Работники оспорили решение конференции (</a:t>
            </a:r>
            <a:r>
              <a:rPr lang="ru-RU" sz="2000" dirty="0" err="1" smtClean="0">
                <a:solidFill>
                  <a:schemeClr val="tx2"/>
                </a:solidFill>
              </a:rPr>
              <a:t>колл</a:t>
            </a:r>
            <a:r>
              <a:rPr lang="ru-RU" sz="2000" dirty="0" smtClean="0">
                <a:solidFill>
                  <a:schemeClr val="tx2"/>
                </a:solidFill>
              </a:rPr>
              <a:t>. переговоры):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для </a:t>
            </a:r>
            <a:r>
              <a:rPr lang="ru-RU" sz="2000" dirty="0">
                <a:solidFill>
                  <a:schemeClr val="tx2"/>
                </a:solidFill>
              </a:rPr>
              <a:t>участия в конференции должно быть избрано 33 </a:t>
            </a:r>
            <a:r>
              <a:rPr lang="ru-RU" sz="2000" dirty="0" smtClean="0">
                <a:solidFill>
                  <a:schemeClr val="tx2"/>
                </a:solidFill>
              </a:rPr>
              <a:t>делегата, а факт. – 22,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 </a:t>
            </a:r>
            <a:r>
              <a:rPr lang="ru-RU" sz="2000" dirty="0">
                <a:solidFill>
                  <a:schemeClr val="tx2"/>
                </a:solidFill>
              </a:rPr>
              <a:t>протоколам </a:t>
            </a:r>
            <a:r>
              <a:rPr lang="ru-RU" sz="2000" dirty="0" smtClean="0">
                <a:solidFill>
                  <a:schemeClr val="tx2"/>
                </a:solidFill>
              </a:rPr>
              <a:t>собраний в подразделениях (голосовали по сменам) </a:t>
            </a:r>
            <a:r>
              <a:rPr lang="ru-RU" sz="2000" dirty="0">
                <a:solidFill>
                  <a:schemeClr val="tx2"/>
                </a:solidFill>
              </a:rPr>
              <a:t>невозможно достоверно установить, что в </a:t>
            </a:r>
            <a:r>
              <a:rPr lang="ru-RU" sz="2000" dirty="0" smtClean="0">
                <a:solidFill>
                  <a:schemeClr val="tx2"/>
                </a:solidFill>
              </a:rPr>
              <a:t>них зафиксированы </a:t>
            </a:r>
            <a:r>
              <a:rPr lang="ru-RU" sz="2000" dirty="0">
                <a:solidFill>
                  <a:schemeClr val="tx2"/>
                </a:solidFill>
              </a:rPr>
              <a:t>результаты голосования разных работников (не исключается, </a:t>
            </a:r>
            <a:r>
              <a:rPr lang="ru-RU" sz="2000" dirty="0" smtClean="0">
                <a:solidFill>
                  <a:schemeClr val="tx2"/>
                </a:solidFill>
              </a:rPr>
              <a:t>что голосовали дважды),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>
                <a:solidFill>
                  <a:schemeClr val="tx2"/>
                </a:solidFill>
              </a:rPr>
              <a:t>одном из протоколов отсутствуют сведения </a:t>
            </a:r>
            <a:r>
              <a:rPr lang="ru-RU" sz="2000" dirty="0" smtClean="0">
                <a:solidFill>
                  <a:schemeClr val="tx2"/>
                </a:solidFill>
              </a:rPr>
              <a:t>о количестве голосов </a:t>
            </a:r>
            <a:r>
              <a:rPr lang="ru-RU" sz="2000" dirty="0">
                <a:solidFill>
                  <a:schemeClr val="tx2"/>
                </a:solidFill>
              </a:rPr>
              <a:t>за избранных кандидатов, результаты голосования </a:t>
            </a:r>
            <a:r>
              <a:rPr lang="ru-RU" sz="2000" dirty="0" smtClean="0">
                <a:solidFill>
                  <a:schemeClr val="tx2"/>
                </a:solidFill>
              </a:rPr>
              <a:t>не указаны,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один </a:t>
            </a:r>
            <a:r>
              <a:rPr lang="ru-RU" sz="2000" dirty="0">
                <a:solidFill>
                  <a:schemeClr val="tx2"/>
                </a:solidFill>
              </a:rPr>
              <a:t>из протоколов подписан </a:t>
            </a:r>
            <a:r>
              <a:rPr lang="ru-RU" sz="2000" dirty="0" smtClean="0">
                <a:solidFill>
                  <a:schemeClr val="tx2"/>
                </a:solidFill>
              </a:rPr>
              <a:t>секретарем собрания Г., которая в суде дала показания, что не </a:t>
            </a:r>
            <a:r>
              <a:rPr lang="ru-RU" sz="2000" dirty="0">
                <a:solidFill>
                  <a:schemeClr val="tx2"/>
                </a:solidFill>
              </a:rPr>
              <a:t>принимала участия в собрании, секретарем не являлась, подпись в протоколе ей не принадлежит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Суд признал недоказанным вывод </a:t>
            </a:r>
            <a:r>
              <a:rPr lang="ru-RU" sz="2000" dirty="0">
                <a:solidFill>
                  <a:schemeClr val="tx2"/>
                </a:solidFill>
              </a:rPr>
              <a:t>счетной комиссии </a:t>
            </a:r>
            <a:r>
              <a:rPr lang="ru-RU" sz="2000" dirty="0" smtClean="0">
                <a:solidFill>
                  <a:schemeClr val="tx2"/>
                </a:solidFill>
              </a:rPr>
              <a:t>об участии в конференции больше </a:t>
            </a:r>
            <a:r>
              <a:rPr lang="ru-RU" sz="2000" dirty="0">
                <a:solidFill>
                  <a:schemeClr val="tx2"/>
                </a:solidFill>
              </a:rPr>
              <a:t>половины </a:t>
            </a:r>
            <a:r>
              <a:rPr lang="ru-RU" sz="2000" dirty="0" smtClean="0">
                <a:solidFill>
                  <a:schemeClr val="tx2"/>
                </a:solidFill>
              </a:rPr>
              <a:t>работников и признал </a:t>
            </a:r>
            <a:r>
              <a:rPr lang="ru-RU" sz="2000" dirty="0">
                <a:solidFill>
                  <a:schemeClr val="tx2"/>
                </a:solidFill>
              </a:rPr>
              <a:t>недействительным </a:t>
            </a:r>
            <a:r>
              <a:rPr lang="ru-RU" sz="2000" dirty="0" smtClean="0">
                <a:solidFill>
                  <a:schemeClr val="tx2"/>
                </a:solidFill>
              </a:rPr>
              <a:t>протокол </a:t>
            </a:r>
            <a:r>
              <a:rPr lang="ru-RU" sz="2000" dirty="0">
                <a:solidFill>
                  <a:schemeClr val="tx2"/>
                </a:solidFill>
              </a:rPr>
              <a:t>счетной комиссии </a:t>
            </a:r>
            <a:r>
              <a:rPr lang="ru-RU" sz="2000" dirty="0" smtClean="0">
                <a:solidFill>
                  <a:schemeClr val="tx2"/>
                </a:solidFill>
              </a:rPr>
              <a:t>конференции.</a:t>
            </a:r>
          </a:p>
          <a:p>
            <a:pPr marL="0" indent="0" algn="r" eaLnBrk="1" hangingPunct="1">
              <a:buNone/>
            </a:pPr>
            <a:r>
              <a:rPr lang="ru-RU" sz="100" dirty="0" smtClean="0">
                <a:solidFill>
                  <a:schemeClr val="tx2"/>
                </a:solidFill>
              </a:rPr>
              <a:t>9</a:t>
            </a:r>
          </a:p>
          <a:p>
            <a:pPr marL="0" indent="0" algn="r" eaLnBrk="1" hangingPunct="1">
              <a:buNone/>
            </a:pPr>
            <a:r>
              <a:rPr lang="ru-RU" sz="1900" i="1" dirty="0">
                <a:solidFill>
                  <a:schemeClr val="tx2"/>
                </a:solidFill>
              </a:rPr>
              <a:t>Апелляционное определение Архангельского областного суда </a:t>
            </a:r>
            <a:r>
              <a:rPr lang="ru-RU" sz="1900" i="1" dirty="0" smtClean="0">
                <a:solidFill>
                  <a:schemeClr val="tx2"/>
                </a:solidFill>
              </a:rPr>
              <a:t/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от </a:t>
            </a:r>
            <a:r>
              <a:rPr lang="ru-RU" sz="1900" i="1" dirty="0">
                <a:solidFill>
                  <a:schemeClr val="tx2"/>
                </a:solidFill>
              </a:rPr>
              <a:t>04.08.2022 </a:t>
            </a:r>
            <a:r>
              <a:rPr lang="ru-RU" sz="1900" i="1" dirty="0" smtClean="0">
                <a:solidFill>
                  <a:schemeClr val="tx2"/>
                </a:solidFill>
              </a:rPr>
              <a:t>№ </a:t>
            </a:r>
            <a:r>
              <a:rPr lang="ru-RU" sz="1900" i="1" dirty="0">
                <a:solidFill>
                  <a:schemeClr val="tx2"/>
                </a:solidFill>
              </a:rPr>
              <a:t>33-4480/2022</a:t>
            </a:r>
          </a:p>
          <a:p>
            <a:pPr marL="0" indent="0" algn="r" eaLnBrk="1" hangingPunct="1">
              <a:buNone/>
            </a:pPr>
            <a:endParaRPr lang="ru-RU" sz="1900" i="1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Оспаривание решения конференции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Член ППО обращался с заявлением </a:t>
            </a:r>
            <a:r>
              <a:rPr lang="ru-RU" sz="2000" dirty="0">
                <a:solidFill>
                  <a:schemeClr val="tx2"/>
                </a:solidFill>
              </a:rPr>
              <a:t>о предоставлении </a:t>
            </a:r>
            <a:r>
              <a:rPr lang="ru-RU" sz="2000" dirty="0" smtClean="0">
                <a:solidFill>
                  <a:schemeClr val="tx2"/>
                </a:solidFill>
              </a:rPr>
              <a:t>возможности </a:t>
            </a:r>
            <a:r>
              <a:rPr lang="ru-RU" sz="2000" dirty="0">
                <a:solidFill>
                  <a:schemeClr val="tx2"/>
                </a:solidFill>
              </a:rPr>
              <a:t>ознакомиться с протоколами заседаний </a:t>
            </a:r>
            <a:r>
              <a:rPr lang="ru-RU" sz="2000" dirty="0" smtClean="0">
                <a:solidFill>
                  <a:schemeClr val="tx2"/>
                </a:solidFill>
              </a:rPr>
              <a:t>профкома. Ответ: разъяснили возможность </a:t>
            </a:r>
            <a:r>
              <a:rPr lang="ru-RU" sz="2000" dirty="0">
                <a:solidFill>
                  <a:schemeClr val="tx2"/>
                </a:solidFill>
              </a:rPr>
              <a:t>получить информацию на встречах с коллективом, через </a:t>
            </a:r>
            <a:r>
              <a:rPr lang="ru-RU" sz="2000" dirty="0" smtClean="0">
                <a:solidFill>
                  <a:schemeClr val="tx2"/>
                </a:solidFill>
              </a:rPr>
              <a:t>инф. </a:t>
            </a:r>
            <a:r>
              <a:rPr lang="ru-RU" sz="2000" dirty="0">
                <a:solidFill>
                  <a:schemeClr val="tx2"/>
                </a:solidFill>
              </a:rPr>
              <a:t>стенды (стенные газеты), листовки и </a:t>
            </a:r>
            <a:r>
              <a:rPr lang="ru-RU" sz="2000" dirty="0" smtClean="0">
                <a:solidFill>
                  <a:schemeClr val="tx2"/>
                </a:solidFill>
              </a:rPr>
              <a:t>др. </a:t>
            </a:r>
            <a:r>
              <a:rPr lang="ru-RU" sz="2000" dirty="0">
                <a:solidFill>
                  <a:schemeClr val="tx2"/>
                </a:solidFill>
              </a:rPr>
              <a:t>средства </a:t>
            </a:r>
            <a:r>
              <a:rPr lang="ru-RU" sz="2000" dirty="0" smtClean="0">
                <a:solidFill>
                  <a:schemeClr val="tx2"/>
                </a:solidFill>
              </a:rPr>
              <a:t>информации + выданы </a:t>
            </a:r>
            <a:r>
              <a:rPr lang="ru-RU" sz="2000" dirty="0">
                <a:solidFill>
                  <a:schemeClr val="tx2"/>
                </a:solidFill>
              </a:rPr>
              <a:t>выписки из протоколов заседания президиума </a:t>
            </a:r>
            <a:r>
              <a:rPr lang="ru-RU" sz="2000" dirty="0" smtClean="0">
                <a:solidFill>
                  <a:schemeClr val="tx2"/>
                </a:solidFill>
              </a:rPr>
              <a:t>ППО (частично).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Суд: согласно п. </a:t>
            </a:r>
            <a:r>
              <a:rPr lang="ru-RU" sz="2000" dirty="0">
                <a:solidFill>
                  <a:schemeClr val="tx2"/>
                </a:solidFill>
              </a:rPr>
              <a:t>1 </a:t>
            </a:r>
            <a:r>
              <a:rPr lang="ru-RU" sz="2000" dirty="0" smtClean="0">
                <a:solidFill>
                  <a:schemeClr val="tx2"/>
                </a:solidFill>
              </a:rPr>
              <a:t>ст. </a:t>
            </a:r>
            <a:r>
              <a:rPr lang="ru-RU" sz="2000" dirty="0">
                <a:solidFill>
                  <a:schemeClr val="tx2"/>
                </a:solidFill>
              </a:rPr>
              <a:t>65.2 </a:t>
            </a:r>
            <a:r>
              <a:rPr lang="ru-RU" sz="2000" dirty="0" smtClean="0">
                <a:solidFill>
                  <a:schemeClr val="tx2"/>
                </a:solidFill>
              </a:rPr>
              <a:t>ГК РФ </a:t>
            </a:r>
            <a:r>
              <a:rPr lang="ru-RU" sz="2000" dirty="0">
                <a:solidFill>
                  <a:schemeClr val="tx2"/>
                </a:solidFill>
              </a:rPr>
              <a:t>участники корпорации </a:t>
            </a:r>
            <a:r>
              <a:rPr lang="ru-RU" sz="2000" dirty="0" smtClean="0">
                <a:solidFill>
                  <a:schemeClr val="tx2"/>
                </a:solidFill>
              </a:rPr>
              <a:t>вправе </a:t>
            </a:r>
            <a:r>
              <a:rPr lang="ru-RU" sz="2000" dirty="0">
                <a:solidFill>
                  <a:schemeClr val="tx2"/>
                </a:solidFill>
              </a:rPr>
              <a:t>получать информацию о </a:t>
            </a:r>
            <a:r>
              <a:rPr lang="ru-RU" sz="2000" dirty="0" smtClean="0">
                <a:solidFill>
                  <a:schemeClr val="tx2"/>
                </a:solidFill>
              </a:rPr>
              <a:t>ее деятельности, </a:t>
            </a:r>
            <a:r>
              <a:rPr lang="ru-RU" sz="2000" dirty="0">
                <a:solidFill>
                  <a:schemeClr val="tx2"/>
                </a:solidFill>
              </a:rPr>
              <a:t>знакомиться </a:t>
            </a:r>
            <a:r>
              <a:rPr lang="ru-RU" sz="2000" dirty="0" smtClean="0">
                <a:solidFill>
                  <a:schemeClr val="tx2"/>
                </a:solidFill>
              </a:rPr>
              <a:t>с бух. </a:t>
            </a:r>
            <a:r>
              <a:rPr lang="ru-RU" sz="2000" dirty="0">
                <a:solidFill>
                  <a:schemeClr val="tx2"/>
                </a:solidFill>
              </a:rPr>
              <a:t>и иной </a:t>
            </a:r>
            <a:r>
              <a:rPr lang="ru-RU" sz="2000" dirty="0" smtClean="0">
                <a:solidFill>
                  <a:schemeClr val="tx2"/>
                </a:solidFill>
              </a:rPr>
              <a:t>документацией. Истец </a:t>
            </a:r>
            <a:r>
              <a:rPr lang="ru-RU" sz="2000" dirty="0">
                <a:solidFill>
                  <a:schemeClr val="tx2"/>
                </a:solidFill>
              </a:rPr>
              <a:t>как участник </a:t>
            </a:r>
            <a:r>
              <a:rPr lang="ru-RU" sz="2000" dirty="0" smtClean="0">
                <a:solidFill>
                  <a:schemeClr val="tx2"/>
                </a:solidFill>
              </a:rPr>
              <a:t>ППО </a:t>
            </a:r>
            <a:r>
              <a:rPr lang="ru-RU" sz="2000" dirty="0">
                <a:solidFill>
                  <a:schemeClr val="tx2"/>
                </a:solidFill>
              </a:rPr>
              <a:t>имеет право на получение </a:t>
            </a:r>
            <a:r>
              <a:rPr lang="ru-RU" sz="2000" dirty="0" smtClean="0">
                <a:solidFill>
                  <a:schemeClr val="tx2"/>
                </a:solidFill>
              </a:rPr>
              <a:t>информации. Предложенные ППО </a:t>
            </a:r>
            <a:r>
              <a:rPr lang="ru-RU" sz="2000" dirty="0">
                <a:solidFill>
                  <a:schemeClr val="tx2"/>
                </a:solidFill>
              </a:rPr>
              <a:t>формы ознакомления с документами являются </a:t>
            </a:r>
            <a:r>
              <a:rPr lang="ru-RU" sz="2000" dirty="0" smtClean="0">
                <a:solidFill>
                  <a:schemeClr val="tx2"/>
                </a:solidFill>
              </a:rPr>
              <a:t>недостаточными. Не исключено </a:t>
            </a:r>
            <a:r>
              <a:rPr lang="ru-RU" sz="2000" dirty="0">
                <a:solidFill>
                  <a:schemeClr val="tx2"/>
                </a:solidFill>
              </a:rPr>
              <a:t>право работника лично знакомиться с первичными документами </a:t>
            </a:r>
            <a:r>
              <a:rPr lang="ru-RU" sz="2000" dirty="0" smtClean="0">
                <a:solidFill>
                  <a:schemeClr val="tx2"/>
                </a:solidFill>
              </a:rPr>
              <a:t>ППО </a:t>
            </a:r>
            <a:r>
              <a:rPr lang="ru-RU" sz="2000" dirty="0">
                <a:solidFill>
                  <a:schemeClr val="tx2"/>
                </a:solidFill>
              </a:rPr>
              <a:t>и снимать с их копии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ППО обязали предоставить </a:t>
            </a:r>
            <a:r>
              <a:rPr lang="ru-RU" sz="2000" dirty="0">
                <a:solidFill>
                  <a:schemeClr val="tx2"/>
                </a:solidFill>
              </a:rPr>
              <a:t>возможность ознакомиться </a:t>
            </a:r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dirty="0">
                <a:solidFill>
                  <a:schemeClr val="tx2"/>
                </a:solidFill>
              </a:rPr>
              <a:t>протоколами заседаний профкома </a:t>
            </a:r>
            <a:r>
              <a:rPr lang="ru-RU" sz="2000" dirty="0" smtClean="0">
                <a:solidFill>
                  <a:schemeClr val="tx2"/>
                </a:solidFill>
              </a:rPr>
              <a:t>и </a:t>
            </a:r>
            <a:r>
              <a:rPr lang="ru-RU" sz="2000" dirty="0">
                <a:solidFill>
                  <a:schemeClr val="tx2"/>
                </a:solidFill>
              </a:rPr>
              <a:t>общих </a:t>
            </a:r>
            <a:r>
              <a:rPr lang="ru-RU" sz="2000" dirty="0" smtClean="0">
                <a:solidFill>
                  <a:schemeClr val="tx2"/>
                </a:solidFill>
              </a:rPr>
              <a:t>собраний, </a:t>
            </a:r>
            <a:r>
              <a:rPr lang="ru-RU" sz="2000" dirty="0">
                <a:solidFill>
                  <a:schemeClr val="tx2"/>
                </a:solidFill>
              </a:rPr>
              <a:t>сделать </a:t>
            </a:r>
            <a:r>
              <a:rPr lang="ru-RU" sz="2000" dirty="0" smtClean="0">
                <a:solidFill>
                  <a:schemeClr val="tx2"/>
                </a:solidFill>
              </a:rPr>
              <a:t>фотокопии (</a:t>
            </a:r>
            <a:r>
              <a:rPr lang="ru-RU" sz="2000" dirty="0" err="1" smtClean="0">
                <a:solidFill>
                  <a:schemeClr val="tx2"/>
                </a:solidFill>
              </a:rPr>
              <a:t>кр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других </a:t>
            </a:r>
            <a:r>
              <a:rPr lang="ru-RU" sz="2000" dirty="0" smtClean="0">
                <a:solidFill>
                  <a:schemeClr val="tx2"/>
                </a:solidFill>
              </a:rPr>
              <a:t>лиц).</a:t>
            </a:r>
          </a:p>
          <a:p>
            <a:pPr marL="0" indent="0" algn="r" eaLnBrk="1" hangingPunct="1">
              <a:buNone/>
            </a:pPr>
            <a:r>
              <a:rPr lang="ru-RU" sz="1900" i="1" smtClean="0">
                <a:solidFill>
                  <a:schemeClr val="tx2"/>
                </a:solidFill>
              </a:rPr>
              <a:t>Определение </a:t>
            </a:r>
            <a:r>
              <a:rPr lang="ru-RU" sz="1900" i="1" dirty="0" smtClean="0">
                <a:solidFill>
                  <a:schemeClr val="tx2"/>
                </a:solidFill>
              </a:rPr>
              <a:t>Девятого КСОЮ от 09.09.2021 № 88-6647/2021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Право членов профсоюза на информацию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1F497D"/>
                </a:solidFill>
              </a:rPr>
              <a:t>Виды:</a:t>
            </a:r>
          </a:p>
          <a:p>
            <a:pPr marL="0" indent="0" eaLnBrk="1" hangingPunct="1">
              <a:buNone/>
            </a:pPr>
            <a:endParaRPr lang="ru-RU" sz="8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V </a:t>
            </a:r>
            <a:r>
              <a:rPr lang="ru-RU" sz="2000" b="1" dirty="0" smtClean="0">
                <a:solidFill>
                  <a:schemeClr val="tx2"/>
                </a:solidFill>
              </a:rPr>
              <a:t>Слияние </a:t>
            </a:r>
            <a:r>
              <a:rPr lang="ru-RU" sz="2000" dirty="0" smtClean="0">
                <a:solidFill>
                  <a:schemeClr val="tx2"/>
                </a:solidFill>
              </a:rPr>
              <a:t>– профсоюз А + профсоюз Б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профсоюз В.</a:t>
            </a:r>
          </a:p>
          <a:p>
            <a:pPr marL="0" indent="0" eaLnBrk="1" hangingPunct="1">
              <a:buNone/>
            </a:pPr>
            <a:endParaRPr lang="ru-RU" sz="8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00B050"/>
                </a:solidFill>
              </a:rPr>
              <a:t>V </a:t>
            </a:r>
            <a:r>
              <a:rPr lang="ru-RU" sz="2000" b="1" dirty="0" smtClean="0">
                <a:solidFill>
                  <a:schemeClr val="tx2"/>
                </a:solidFill>
              </a:rPr>
              <a:t>Присоединение</a:t>
            </a:r>
            <a:r>
              <a:rPr lang="ru-RU" sz="2000" dirty="0" smtClean="0">
                <a:solidFill>
                  <a:schemeClr val="tx2"/>
                </a:solidFill>
              </a:rPr>
              <a:t> – </a:t>
            </a:r>
            <a:r>
              <a:rPr lang="ru-RU" sz="2000" dirty="0">
                <a:solidFill>
                  <a:schemeClr val="tx2"/>
                </a:solidFill>
              </a:rPr>
              <a:t>профсоюз </a:t>
            </a:r>
            <a:r>
              <a:rPr lang="ru-RU" sz="2000" dirty="0" smtClean="0">
                <a:solidFill>
                  <a:schemeClr val="tx2"/>
                </a:solidFill>
              </a:rPr>
              <a:t>А </a:t>
            </a:r>
            <a:r>
              <a:rPr lang="ru-RU" sz="2000" dirty="0">
                <a:solidFill>
                  <a:schemeClr val="tx2"/>
                </a:solidFill>
              </a:rPr>
              <a:t>+ профсоюз </a:t>
            </a:r>
            <a:r>
              <a:rPr lang="ru-RU" sz="2000" dirty="0" smtClean="0">
                <a:solidFill>
                  <a:schemeClr val="tx2"/>
                </a:solidFill>
              </a:rPr>
              <a:t>Б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профсоюз </a:t>
            </a:r>
            <a:r>
              <a:rPr lang="ru-RU" sz="2000" dirty="0" smtClean="0">
                <a:solidFill>
                  <a:schemeClr val="tx2"/>
                </a:solidFill>
              </a:rPr>
              <a:t>А.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V </a:t>
            </a:r>
            <a:r>
              <a:rPr lang="ru-RU" sz="2000" b="1" dirty="0" smtClean="0">
                <a:solidFill>
                  <a:schemeClr val="tx2"/>
                </a:solidFill>
              </a:rPr>
              <a:t>Разделение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– профсоюз </a:t>
            </a:r>
            <a:r>
              <a:rPr lang="ru-RU" sz="2000" dirty="0" smtClean="0">
                <a:solidFill>
                  <a:schemeClr val="tx2"/>
                </a:solidFill>
              </a:rPr>
              <a:t>А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профсоюз </a:t>
            </a:r>
            <a:r>
              <a:rPr lang="ru-RU" sz="2000" dirty="0" smtClean="0">
                <a:solidFill>
                  <a:schemeClr val="tx2"/>
                </a:solidFill>
              </a:rPr>
              <a:t>Б, профсоюз В.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V </a:t>
            </a:r>
            <a:r>
              <a:rPr lang="ru-RU" sz="2000" b="1" dirty="0" smtClean="0">
                <a:solidFill>
                  <a:schemeClr val="tx2"/>
                </a:solidFill>
              </a:rPr>
              <a:t>Выделение</a:t>
            </a:r>
            <a:r>
              <a:rPr lang="ru-RU" sz="2000" dirty="0" smtClean="0">
                <a:solidFill>
                  <a:schemeClr val="tx2"/>
                </a:solidFill>
              </a:rPr>
              <a:t> – </a:t>
            </a:r>
            <a:r>
              <a:rPr lang="ru-RU" sz="2000" dirty="0">
                <a:solidFill>
                  <a:schemeClr val="tx2"/>
                </a:solidFill>
              </a:rPr>
              <a:t>профсоюз А =</a:t>
            </a:r>
            <a:r>
              <a:rPr lang="en-US" sz="2000" dirty="0">
                <a:solidFill>
                  <a:schemeClr val="tx2"/>
                </a:solidFill>
              </a:rPr>
              <a:t>&gt;</a:t>
            </a:r>
            <a:r>
              <a:rPr lang="ru-RU" sz="2000" dirty="0">
                <a:solidFill>
                  <a:schemeClr val="tx2"/>
                </a:solidFill>
              </a:rPr>
              <a:t> профсоюз </a:t>
            </a:r>
            <a:r>
              <a:rPr lang="ru-RU" sz="2000" dirty="0" smtClean="0">
                <a:solidFill>
                  <a:schemeClr val="tx2"/>
                </a:solidFill>
              </a:rPr>
              <a:t>А, </a:t>
            </a:r>
            <a:r>
              <a:rPr lang="ru-RU" sz="2000" dirty="0">
                <a:solidFill>
                  <a:schemeClr val="tx2"/>
                </a:solidFill>
              </a:rPr>
              <a:t>профсоюз </a:t>
            </a:r>
            <a:r>
              <a:rPr lang="ru-RU" sz="2000" dirty="0" smtClean="0">
                <a:solidFill>
                  <a:schemeClr val="tx2"/>
                </a:solidFill>
              </a:rPr>
              <a:t>Б.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Х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Преобразование</a:t>
            </a:r>
            <a:r>
              <a:rPr lang="ru-RU" sz="2000" dirty="0" smtClean="0">
                <a:solidFill>
                  <a:schemeClr val="tx2"/>
                </a:solidFill>
              </a:rPr>
              <a:t> – не актуально (можно </a:t>
            </a:r>
            <a:r>
              <a:rPr lang="ru-RU" sz="2000" dirty="0">
                <a:solidFill>
                  <a:schemeClr val="tx2"/>
                </a:solidFill>
              </a:rPr>
              <a:t>в ассоциацию (союз), </a:t>
            </a:r>
            <a:r>
              <a:rPr lang="ru-RU" sz="2000" dirty="0" smtClean="0">
                <a:solidFill>
                  <a:schemeClr val="tx2"/>
                </a:solidFill>
              </a:rPr>
              <a:t>АНО </a:t>
            </a:r>
            <a:r>
              <a:rPr lang="ru-RU" sz="2000" dirty="0">
                <a:solidFill>
                  <a:schemeClr val="tx2"/>
                </a:solidFill>
              </a:rPr>
              <a:t>или общественно полезный </a:t>
            </a:r>
            <a:r>
              <a:rPr lang="ru-RU" sz="2000" dirty="0" smtClean="0">
                <a:solidFill>
                  <a:schemeClr val="tx2"/>
                </a:solidFill>
              </a:rPr>
              <a:t>фонд).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Решение высшего органа управления.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Для </a:t>
            </a:r>
            <a:r>
              <a:rPr lang="ru-RU" sz="2000" b="1" dirty="0" err="1" smtClean="0">
                <a:solidFill>
                  <a:schemeClr val="tx2"/>
                </a:solidFill>
              </a:rPr>
              <a:t>юрлиц</a:t>
            </a:r>
            <a:r>
              <a:rPr lang="ru-RU" sz="2000" b="1" dirty="0" smtClean="0">
                <a:solidFill>
                  <a:schemeClr val="tx2"/>
                </a:solidFill>
              </a:rPr>
              <a:t> – </a:t>
            </a:r>
            <a:r>
              <a:rPr lang="ru-RU" sz="2000" b="1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b="1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Передаточный акт!</a:t>
            </a:r>
          </a:p>
          <a:p>
            <a:pPr marL="0" indent="0" algn="r" eaLnBrk="1" hangingPunct="1">
              <a:buNone/>
            </a:pPr>
            <a:r>
              <a:rPr lang="ru-RU" sz="2000" i="1" dirty="0" smtClean="0">
                <a:solidFill>
                  <a:schemeClr val="tx2"/>
                </a:solidFill>
              </a:rPr>
              <a:t>Ст. 10 </a:t>
            </a:r>
            <a:r>
              <a:rPr lang="ru-RU" sz="2000" i="1" dirty="0">
                <a:solidFill>
                  <a:schemeClr val="tx2"/>
                </a:solidFill>
              </a:rPr>
              <a:t>Закона </a:t>
            </a:r>
            <a:r>
              <a:rPr lang="ru-RU" sz="2000" i="1" dirty="0" smtClean="0">
                <a:solidFill>
                  <a:schemeClr val="tx2"/>
                </a:solidFill>
              </a:rPr>
              <a:t>о профсоюзах, ст. 57, 123.5 ГК РФ</a:t>
            </a:r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Реорганизация профсоюзной организации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1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1F497D"/>
                </a:solidFill>
              </a:rPr>
              <a:t>Не влечет автоматического изменения профсоюзной структуры.</a:t>
            </a:r>
          </a:p>
          <a:p>
            <a:pPr marL="0" indent="0" eaLnBrk="1" hangingPunct="1">
              <a:buNone/>
            </a:pPr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Не является основанием увольнения работников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ч. 2 ст. 75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Работники вправе отказаться от продолжения работы 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увольнение по п. 6 ч. 1 ст. 77 ТК РФ.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Реорганизация у работодателя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1F497D"/>
                </a:solidFill>
              </a:rPr>
              <a:t>Решения высшего органа управления: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rgbClr val="1F497D"/>
                </a:solidFill>
              </a:rPr>
              <a:t>о ликвидации, установлении порядка и сроков ее проведения,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rgbClr val="1F497D"/>
                </a:solidFill>
              </a:rPr>
              <a:t>о</a:t>
            </a:r>
            <a:r>
              <a:rPr lang="ru-RU" sz="2000" dirty="0" smtClean="0">
                <a:solidFill>
                  <a:srgbClr val="1F497D"/>
                </a:solidFill>
              </a:rPr>
              <a:t> назначении ликвидатора / </a:t>
            </a:r>
            <a:r>
              <a:rPr lang="ru-RU" sz="2000" dirty="0" err="1" smtClean="0">
                <a:solidFill>
                  <a:srgbClr val="1F497D"/>
                </a:solidFill>
              </a:rPr>
              <a:t>ликв</a:t>
            </a:r>
            <a:r>
              <a:rPr lang="ru-RU" sz="2000" dirty="0" smtClean="0">
                <a:solidFill>
                  <a:srgbClr val="1F497D"/>
                </a:solidFill>
              </a:rPr>
              <a:t>. комиссии,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rgbClr val="1F497D"/>
                </a:solidFill>
              </a:rPr>
              <a:t>об утверждении ликвидационного баланса.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rgbClr val="1F497D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rgbClr val="1F497D"/>
                </a:solidFill>
              </a:rPr>
              <a:t>Фактически прекратившие деятельность</a:t>
            </a:r>
            <a:r>
              <a:rPr lang="ru-RU" sz="2000" dirty="0" smtClean="0">
                <a:solidFill>
                  <a:srgbClr val="1F497D"/>
                </a:solidFill>
              </a:rPr>
              <a:t> - ? </a:t>
            </a:r>
            <a:endParaRPr lang="ru-RU" sz="2000" b="1" dirty="0" smtClean="0">
              <a:solidFill>
                <a:srgbClr val="1F497D"/>
              </a:solidFill>
            </a:endParaRPr>
          </a:p>
          <a:p>
            <a:pPr marL="0" indent="0" eaLnBrk="1" hangingPunct="1">
              <a:buNone/>
            </a:pPr>
            <a:endParaRPr lang="ru-RU" sz="800" b="1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Для </a:t>
            </a:r>
            <a:r>
              <a:rPr lang="ru-RU" sz="2000" b="1" dirty="0" err="1" smtClean="0">
                <a:solidFill>
                  <a:schemeClr val="tx2"/>
                </a:solidFill>
              </a:rPr>
              <a:t>юрлиц</a:t>
            </a:r>
            <a:r>
              <a:rPr lang="ru-RU" sz="2000" b="1" dirty="0" smtClean="0">
                <a:solidFill>
                  <a:schemeClr val="tx2"/>
                </a:solidFill>
              </a:rPr>
              <a:t> – </a:t>
            </a:r>
            <a:r>
              <a:rPr lang="ru-RU" sz="2000" b="1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(+ нотариус, публикации, архив).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Приостановление / запрет деятельности профсоюза</a:t>
            </a:r>
            <a:r>
              <a:rPr lang="ru-RU" sz="2000" dirty="0" smtClean="0">
                <a:solidFill>
                  <a:schemeClr val="tx2"/>
                </a:solidFill>
              </a:rPr>
              <a:t>: если </a:t>
            </a:r>
            <a:r>
              <a:rPr lang="ru-RU" sz="2000" dirty="0">
                <a:solidFill>
                  <a:schemeClr val="tx2"/>
                </a:solidFill>
              </a:rPr>
              <a:t>деятельность </a:t>
            </a:r>
            <a:r>
              <a:rPr lang="ru-RU" sz="2000" dirty="0" smtClean="0">
                <a:solidFill>
                  <a:schemeClr val="tx2"/>
                </a:solidFill>
              </a:rPr>
              <a:t>противоречит </a:t>
            </a:r>
            <a:r>
              <a:rPr lang="ru-RU" sz="2000" dirty="0">
                <a:solidFill>
                  <a:schemeClr val="tx2"/>
                </a:solidFill>
              </a:rPr>
              <a:t>Конституции </a:t>
            </a:r>
            <a:r>
              <a:rPr lang="ru-RU" sz="2000" dirty="0" smtClean="0">
                <a:solidFill>
                  <a:schemeClr val="tx2"/>
                </a:solidFill>
              </a:rPr>
              <a:t>РФ, </a:t>
            </a:r>
            <a:r>
              <a:rPr lang="ru-RU" sz="2000" dirty="0">
                <a:solidFill>
                  <a:schemeClr val="tx2"/>
                </a:solidFill>
              </a:rPr>
              <a:t>конституциям (уставам) субъектов </a:t>
            </a:r>
            <a:r>
              <a:rPr lang="ru-RU" sz="2000" dirty="0" smtClean="0">
                <a:solidFill>
                  <a:schemeClr val="tx2"/>
                </a:solidFill>
              </a:rPr>
              <a:t>РФ, </a:t>
            </a:r>
            <a:r>
              <a:rPr lang="ru-RU" sz="2000" dirty="0">
                <a:solidFill>
                  <a:schemeClr val="tx2"/>
                </a:solidFill>
              </a:rPr>
              <a:t>федеральным </a:t>
            </a:r>
            <a:r>
              <a:rPr lang="ru-RU" sz="2000" dirty="0" smtClean="0">
                <a:solidFill>
                  <a:schemeClr val="tx2"/>
                </a:solidFill>
              </a:rPr>
              <a:t>законам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приостановление (до 6 мес.) или запрет деятельности. Заявление Генпрокурора или прокурора субъекта =</a:t>
            </a:r>
            <a:r>
              <a:rPr lang="en-US" sz="2000" dirty="0" smtClean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решение ВС РФ </a:t>
            </a:r>
            <a:r>
              <a:rPr lang="ru-RU" sz="2000" dirty="0">
                <a:solidFill>
                  <a:schemeClr val="tx2"/>
                </a:solidFill>
              </a:rPr>
              <a:t>или </a:t>
            </a:r>
            <a:r>
              <a:rPr lang="ru-RU" sz="2000" dirty="0" smtClean="0">
                <a:solidFill>
                  <a:schemeClr val="tx2"/>
                </a:solidFill>
              </a:rPr>
              <a:t>суда </a:t>
            </a:r>
            <a:r>
              <a:rPr lang="ru-RU" sz="2000" dirty="0">
                <a:solidFill>
                  <a:schemeClr val="tx2"/>
                </a:solidFill>
              </a:rPr>
              <a:t>субъекта </a:t>
            </a:r>
            <a:r>
              <a:rPr lang="ru-RU" sz="2000" dirty="0" smtClean="0">
                <a:solidFill>
                  <a:schemeClr val="tx2"/>
                </a:solidFill>
              </a:rPr>
              <a:t>РФ.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+ Деятельность </a:t>
            </a:r>
            <a:r>
              <a:rPr lang="ru-RU" sz="2000" dirty="0">
                <a:solidFill>
                  <a:schemeClr val="tx2"/>
                </a:solidFill>
              </a:rPr>
              <a:t>профсоюза, </a:t>
            </a:r>
            <a:r>
              <a:rPr lang="ru-RU" sz="2000" dirty="0" smtClean="0">
                <a:solidFill>
                  <a:schemeClr val="tx2"/>
                </a:solidFill>
              </a:rPr>
              <a:t>ППО может </a:t>
            </a:r>
            <a:r>
              <a:rPr lang="ru-RU" sz="2000" dirty="0">
                <a:solidFill>
                  <a:schemeClr val="tx2"/>
                </a:solidFill>
              </a:rPr>
              <a:t>быть приостановлена </a:t>
            </a:r>
            <a:r>
              <a:rPr lang="ru-RU" sz="2000" dirty="0" smtClean="0">
                <a:solidFill>
                  <a:schemeClr val="tx2"/>
                </a:solidFill>
              </a:rPr>
              <a:t>/ </a:t>
            </a:r>
            <a:r>
              <a:rPr lang="ru-RU" sz="2000" dirty="0">
                <a:solidFill>
                  <a:schemeClr val="tx2"/>
                </a:solidFill>
              </a:rPr>
              <a:t>запрещена </a:t>
            </a:r>
            <a:r>
              <a:rPr lang="ru-RU" sz="2000" dirty="0" smtClean="0">
                <a:solidFill>
                  <a:schemeClr val="tx2"/>
                </a:solidFill>
              </a:rPr>
              <a:t>по </a:t>
            </a:r>
            <a:r>
              <a:rPr lang="ru-RU" sz="2000" dirty="0" err="1" smtClean="0">
                <a:solidFill>
                  <a:schemeClr val="tx2"/>
                </a:solidFill>
              </a:rPr>
              <a:t>Фед</a:t>
            </a:r>
            <a:r>
              <a:rPr lang="ru-RU" sz="2000" dirty="0" smtClean="0">
                <a:solidFill>
                  <a:schemeClr val="tx2"/>
                </a:solidFill>
              </a:rPr>
              <a:t>. закону </a:t>
            </a:r>
            <a:r>
              <a:rPr lang="ru-RU" sz="2000" dirty="0">
                <a:solidFill>
                  <a:schemeClr val="tx2"/>
                </a:solidFill>
              </a:rPr>
              <a:t>"О противодействии экстремистской деятельности</a:t>
            </a:r>
            <a:r>
              <a:rPr lang="ru-RU" sz="2000" dirty="0" smtClean="0">
                <a:solidFill>
                  <a:schemeClr val="tx2"/>
                </a:solidFill>
              </a:rPr>
              <a:t>".</a:t>
            </a: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2000" i="1" dirty="0" smtClean="0">
                <a:solidFill>
                  <a:schemeClr val="tx2"/>
                </a:solidFill>
              </a:rPr>
              <a:t>Ст.10 </a:t>
            </a:r>
            <a:r>
              <a:rPr lang="ru-RU" sz="2000" i="1" dirty="0">
                <a:solidFill>
                  <a:schemeClr val="tx2"/>
                </a:solidFill>
              </a:rPr>
              <a:t>Закона </a:t>
            </a:r>
            <a:r>
              <a:rPr lang="ru-RU" sz="2000" i="1" dirty="0" smtClean="0">
                <a:solidFill>
                  <a:schemeClr val="tx2"/>
                </a:solidFill>
              </a:rPr>
              <a:t>о профсоюзах</a:t>
            </a:r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Ликвидация профсоюзной организации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9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УСЛОВИЯ ДЛЯ ДЕЯТЕЛЬНОСТИ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Работодатель безвозмездно предоставляет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помещение для проведения заседаний, хранения документации,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возможность размещения информации в доступном для работников месте.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Если </a:t>
            </a:r>
            <a:r>
              <a:rPr lang="ru-RU" sz="2000" b="1" u="sng" dirty="0" smtClean="0">
                <a:solidFill>
                  <a:schemeClr val="tx2"/>
                </a:solidFill>
              </a:rPr>
              <a:t>штат</a:t>
            </a:r>
            <a:r>
              <a:rPr lang="ru-RU" sz="2000" b="1" dirty="0" smtClean="0">
                <a:solidFill>
                  <a:schemeClr val="tx2"/>
                </a:solidFill>
              </a:rPr>
              <a:t> свыше 100 чел.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chemeClr val="tx2"/>
                </a:solidFill>
              </a:rPr>
              <a:t>min</a:t>
            </a:r>
            <a:r>
              <a:rPr lang="ru-RU" sz="2000" dirty="0" smtClean="0">
                <a:solidFill>
                  <a:schemeClr val="tx2"/>
                </a:solidFill>
              </a:rPr>
              <a:t> 1 </a:t>
            </a:r>
            <a:r>
              <a:rPr lang="ru-RU" sz="2000" dirty="0">
                <a:solidFill>
                  <a:schemeClr val="tx2"/>
                </a:solidFill>
              </a:rPr>
              <a:t>оборудованное, отапливаемое, электрифицированное помещение</a:t>
            </a:r>
            <a:r>
              <a:rPr lang="ru-RU" sz="20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оргтехника,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средства связи,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необходимые </a:t>
            </a:r>
            <a:r>
              <a:rPr lang="ru-RU" sz="2000" dirty="0">
                <a:solidFill>
                  <a:schemeClr val="tx2"/>
                </a:solidFill>
              </a:rPr>
              <a:t>нормативные правовые документы. 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28 </a:t>
            </a:r>
            <a:r>
              <a:rPr lang="ru-RU" sz="1900" i="1" dirty="0">
                <a:solidFill>
                  <a:schemeClr val="tx2"/>
                </a:solidFill>
              </a:rPr>
              <a:t>Закона о </a:t>
            </a:r>
            <a:r>
              <a:rPr lang="ru-RU" sz="1900" i="1" dirty="0" smtClean="0">
                <a:solidFill>
                  <a:schemeClr val="tx2"/>
                </a:solidFill>
              </a:rPr>
              <a:t>профсоюзах, ст. 377 </a:t>
            </a:r>
            <a:r>
              <a:rPr lang="ru-RU" sz="1900" i="1" dirty="0">
                <a:solidFill>
                  <a:schemeClr val="tx2"/>
                </a:solidFill>
              </a:rPr>
              <a:t>ТК </a:t>
            </a:r>
            <a:r>
              <a:rPr lang="ru-RU" sz="1900" i="1" dirty="0" smtClean="0">
                <a:solidFill>
                  <a:schemeClr val="tx2"/>
                </a:solidFill>
              </a:rPr>
              <a:t>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Предоставление помещения и др. средств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1F497D"/>
                </a:solidFill>
              </a:rPr>
              <a:t>При </a:t>
            </a:r>
            <a:r>
              <a:rPr lang="ru-RU" sz="2000" dirty="0">
                <a:solidFill>
                  <a:srgbClr val="1F497D"/>
                </a:solidFill>
              </a:rPr>
              <a:t>наличии письменных заявлений работников, являющихся членами профсоюза, работодатель ежемесячно и бесплатно перечисляет на счет профсоюза членские профсоюзные взносы из заработной платы работников в соответствии с коллективным договором, </a:t>
            </a:r>
            <a:r>
              <a:rPr lang="ru-RU" sz="2000" dirty="0" smtClean="0">
                <a:solidFill>
                  <a:srgbClr val="1F497D"/>
                </a:solidFill>
              </a:rPr>
              <a:t>соглашением.</a:t>
            </a:r>
            <a:br>
              <a:rPr lang="ru-RU" sz="2000" dirty="0" smtClean="0">
                <a:solidFill>
                  <a:srgbClr val="1F497D"/>
                </a:solidFill>
              </a:rPr>
            </a:br>
            <a:r>
              <a:rPr lang="ru-RU" sz="800" dirty="0" smtClean="0">
                <a:solidFill>
                  <a:srgbClr val="1F497D"/>
                </a:solidFill>
              </a:rPr>
              <a:t/>
            </a:r>
            <a:br>
              <a:rPr lang="ru-RU" sz="800" dirty="0" smtClean="0">
                <a:solidFill>
                  <a:srgbClr val="1F497D"/>
                </a:solidFill>
              </a:rPr>
            </a:br>
            <a:r>
              <a:rPr lang="ru-RU" sz="2000" i="1" dirty="0" smtClean="0">
                <a:solidFill>
                  <a:srgbClr val="1F497D"/>
                </a:solidFill>
              </a:rPr>
              <a:t>Ч. 5 ст. 377 ТК РФ</a:t>
            </a:r>
            <a:r>
              <a:rPr lang="ru-RU" sz="2000" dirty="0" smtClean="0">
                <a:solidFill>
                  <a:srgbClr val="1F497D"/>
                </a:solidFill>
              </a:rPr>
              <a:t>: порядок перечисления определяется </a:t>
            </a:r>
            <a:r>
              <a:rPr lang="ru-RU" sz="2000" u="sng" dirty="0" smtClean="0">
                <a:solidFill>
                  <a:srgbClr val="1F497D"/>
                </a:solidFill>
              </a:rPr>
              <a:t>коллективным договором</a:t>
            </a:r>
            <a:r>
              <a:rPr lang="ru-RU" sz="2000" dirty="0" smtClean="0">
                <a:solidFill>
                  <a:srgbClr val="1F497D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2000" dirty="0">
                <a:solidFill>
                  <a:schemeClr val="tx2"/>
                </a:solidFill>
              </a:rPr>
              <a:t>не вправе задерживать перечисление указанных средств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Проблемы на практике: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контроль перечислений (сверка!),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возможная утрата заявлений работодателем.</a:t>
            </a:r>
          </a:p>
          <a:p>
            <a:pPr marL="0" indent="0" algn="r" eaLnBrk="1" hangingPunct="1">
              <a:buNone/>
            </a:pPr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377 </a:t>
            </a:r>
            <a:r>
              <a:rPr lang="ru-RU" sz="1900" i="1" dirty="0">
                <a:solidFill>
                  <a:schemeClr val="tx2"/>
                </a:solidFill>
              </a:rPr>
              <a:t>ТК РФ</a:t>
            </a: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Профсоюзные взносы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Статья </a:t>
            </a:r>
            <a:r>
              <a:rPr lang="ru-RU" sz="2000" b="1" dirty="0" smtClean="0">
                <a:solidFill>
                  <a:schemeClr val="tx2"/>
                </a:solidFill>
              </a:rPr>
              <a:t>30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i="1" dirty="0" smtClean="0">
                <a:solidFill>
                  <a:schemeClr val="tx2"/>
                </a:solidFill>
              </a:rPr>
              <a:t>1</a:t>
            </a:r>
            <a:r>
              <a:rPr lang="ru-RU" sz="2000" i="1" dirty="0">
                <a:solidFill>
                  <a:schemeClr val="tx2"/>
                </a:solidFill>
              </a:rPr>
              <a:t>. Каждый имеет право на объединение, включая </a:t>
            </a:r>
            <a:r>
              <a:rPr lang="ru-RU" sz="2000" b="1" i="1" dirty="0">
                <a:solidFill>
                  <a:schemeClr val="tx2"/>
                </a:solidFill>
              </a:rPr>
              <a:t>право создавать профессиональные союзы </a:t>
            </a:r>
            <a:r>
              <a:rPr lang="ru-RU" sz="2000" i="1" dirty="0">
                <a:solidFill>
                  <a:schemeClr val="tx2"/>
                </a:solidFill>
              </a:rPr>
              <a:t>для защиты своих интересов. Свобода деятельности общественных объединений </a:t>
            </a:r>
            <a:r>
              <a:rPr lang="ru-RU" sz="2000" i="1" dirty="0" smtClean="0">
                <a:solidFill>
                  <a:schemeClr val="tx2"/>
                </a:solidFill>
              </a:rPr>
              <a:t>гарантируется.</a:t>
            </a:r>
            <a:br>
              <a:rPr lang="ru-RU" sz="2000" i="1" dirty="0" smtClean="0">
                <a:solidFill>
                  <a:schemeClr val="tx2"/>
                </a:solidFill>
              </a:rPr>
            </a:br>
            <a:r>
              <a:rPr lang="ru-RU" sz="2000" i="1" dirty="0" smtClean="0">
                <a:solidFill>
                  <a:schemeClr val="tx2"/>
                </a:solidFill>
              </a:rPr>
              <a:t>2</a:t>
            </a:r>
            <a:r>
              <a:rPr lang="ru-RU" sz="2000" i="1" dirty="0">
                <a:solidFill>
                  <a:schemeClr val="tx2"/>
                </a:solidFill>
              </a:rPr>
              <a:t>. Никто не может быть принужден к вступлению в какое-либо объединение или пребыванию в нем.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Статья </a:t>
            </a:r>
            <a:r>
              <a:rPr lang="ru-RU" sz="2000" b="1" dirty="0" smtClean="0">
                <a:solidFill>
                  <a:schemeClr val="tx2"/>
                </a:solidFill>
              </a:rPr>
              <a:t>19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i="1" dirty="0" smtClean="0">
                <a:solidFill>
                  <a:schemeClr val="tx2"/>
                </a:solidFill>
              </a:rPr>
              <a:t>2</a:t>
            </a:r>
            <a:r>
              <a:rPr lang="ru-RU" sz="2000" i="1" dirty="0">
                <a:solidFill>
                  <a:schemeClr val="tx2"/>
                </a:solidFill>
              </a:rPr>
              <a:t>. </a:t>
            </a:r>
            <a:r>
              <a:rPr lang="ru-RU" sz="2000" i="1" dirty="0" smtClean="0">
                <a:solidFill>
                  <a:schemeClr val="tx2"/>
                </a:solidFill>
              </a:rPr>
              <a:t>Государство гарантирует равенство прав и свобод человека и гражданина независимо от… принадлежности к общественным объединениям</a:t>
            </a:r>
            <a:r>
              <a:rPr lang="ru-RU" sz="2000" dirty="0" smtClean="0">
                <a:solidFill>
                  <a:schemeClr val="tx2"/>
                </a:solidFill>
              </a:rPr>
              <a:t>*…</a:t>
            </a: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___________________</a:t>
            </a:r>
            <a:endParaRPr lang="ru-RU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800" i="1" dirty="0" smtClean="0">
                <a:solidFill>
                  <a:schemeClr val="tx2"/>
                </a:solidFill>
              </a:rPr>
              <a:t>* включая профсоюзы</a:t>
            </a:r>
            <a:endParaRPr lang="ru-RU" sz="18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Конституция РФ – основа существования профсоюзов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Культурно-массовая и физкультурно-оздоровительная работа с </a:t>
            </a:r>
            <a:r>
              <a:rPr lang="ru-RU" sz="2000" u="sng" dirty="0" smtClean="0">
                <a:solidFill>
                  <a:schemeClr val="tx2"/>
                </a:solidFill>
              </a:rPr>
              <a:t>работниками</a:t>
            </a:r>
            <a:r>
              <a:rPr lang="ru-RU" sz="2000" dirty="0" smtClean="0">
                <a:solidFill>
                  <a:schemeClr val="tx2"/>
                </a:solidFill>
              </a:rPr>
              <a:t> (не только членами профсоюза).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Через </a:t>
            </a:r>
            <a:r>
              <a:rPr lang="ru-RU" sz="2000" dirty="0">
                <a:solidFill>
                  <a:schemeClr val="tx2"/>
                </a:solidFill>
              </a:rPr>
              <a:t>коллективный договор: 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бесплатное пользование находящимися на </a:t>
            </a:r>
            <a:r>
              <a:rPr lang="ru-RU" sz="2000" dirty="0" smtClean="0">
                <a:solidFill>
                  <a:schemeClr val="tx2"/>
                </a:solidFill>
              </a:rPr>
              <a:t>балансе работодателя </a:t>
            </a:r>
            <a:r>
              <a:rPr lang="ru-RU" sz="2000" dirty="0">
                <a:solidFill>
                  <a:schemeClr val="tx2"/>
                </a:solidFill>
              </a:rPr>
              <a:t>либо арендуемыми зданиями, сооружениями, помещениями и др. объектами, базами отдыха, спортивными и оздоровительными центрами, </a:t>
            </a:r>
            <a:r>
              <a:rPr lang="ru-RU" sz="2000" dirty="0" smtClean="0">
                <a:solidFill>
                  <a:schemeClr val="tx2"/>
                </a:solidFill>
              </a:rPr>
              <a:t>необходимыми </a:t>
            </a:r>
            <a:r>
              <a:rPr lang="ru-RU" sz="2000" dirty="0">
                <a:solidFill>
                  <a:schemeClr val="tx2"/>
                </a:solidFill>
              </a:rPr>
              <a:t>для организации отдыха, ведения культурно-просветительной, физкультурно-оздоровительной работы с работниками и членами их </a:t>
            </a:r>
            <a:r>
              <a:rPr lang="ru-RU" sz="2000" dirty="0" smtClean="0">
                <a:solidFill>
                  <a:schemeClr val="tx2"/>
                </a:solidFill>
              </a:rPr>
              <a:t>семей (</a:t>
            </a:r>
            <a:r>
              <a:rPr lang="ru-RU" sz="2000" i="1" dirty="0" smtClean="0">
                <a:solidFill>
                  <a:schemeClr val="tx2"/>
                </a:solidFill>
              </a:rPr>
              <a:t>ч. 3 ст. 377 ТК РФ</a:t>
            </a:r>
            <a:r>
              <a:rPr lang="ru-RU" sz="2000" dirty="0" smtClean="0">
                <a:solidFill>
                  <a:schemeClr val="tx2"/>
                </a:solidFill>
              </a:rPr>
              <a:t>: равная плата для работников);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отчисление денежных средств на культурно-массовую и физкультурно-оздоровительную работу.</a:t>
            </a:r>
          </a:p>
          <a:p>
            <a:pPr marL="0" indent="0" eaLnBrk="1" hangingPunct="1">
              <a:buNone/>
            </a:pPr>
            <a:endParaRPr lang="ru-RU" sz="20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377 </a:t>
            </a:r>
            <a:r>
              <a:rPr lang="ru-RU" sz="1900" i="1" dirty="0">
                <a:solidFill>
                  <a:schemeClr val="tx2"/>
                </a:solidFill>
              </a:rPr>
              <a:t>ТК РФ</a:t>
            </a: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Дополнительное финансирование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Оплата </a:t>
            </a:r>
            <a:r>
              <a:rPr lang="ru-RU" sz="2000" dirty="0">
                <a:solidFill>
                  <a:schemeClr val="tx2"/>
                </a:solidFill>
              </a:rPr>
              <a:t>труда руководителя выборного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ППО может </a:t>
            </a:r>
            <a:r>
              <a:rPr lang="ru-RU" sz="2000" dirty="0">
                <a:solidFill>
                  <a:schemeClr val="tx2"/>
                </a:solidFill>
              </a:rPr>
              <a:t>производиться за счет средств работодателя в размерах, установленных коллективным </a:t>
            </a:r>
            <a:r>
              <a:rPr lang="ru-RU" sz="2000" dirty="0" smtClean="0">
                <a:solidFill>
                  <a:schemeClr val="tx2"/>
                </a:solidFill>
              </a:rPr>
              <a:t>договором.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Ч. 7 ст. 377 </a:t>
            </a:r>
            <a:r>
              <a:rPr lang="ru-RU" sz="1900" i="1" dirty="0">
                <a:solidFill>
                  <a:schemeClr val="tx2"/>
                </a:solidFill>
              </a:rPr>
              <a:t>ТК </a:t>
            </a:r>
            <a:r>
              <a:rPr lang="ru-RU" sz="1900" i="1" dirty="0" smtClean="0">
                <a:solidFill>
                  <a:schemeClr val="tx2"/>
                </a:solidFill>
              </a:rPr>
              <a:t>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Оплата труда профлидера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УЧАСТИЕ ПРОФСОЮЗА </a:t>
            </a:r>
          </a:p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В УПРАВЛЕНИИ ОРГАНИЗАЦИЕЙ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8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учет </a:t>
            </a:r>
            <a:r>
              <a:rPr lang="ru-RU" sz="2000" dirty="0">
                <a:solidFill>
                  <a:schemeClr val="tx2"/>
                </a:solidFill>
              </a:rPr>
              <a:t>мнения представительного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(случаи – ТК РФ, КД, соглашения);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проведение </a:t>
            </a:r>
            <a:r>
              <a:rPr lang="ru-RU" sz="2000" dirty="0">
                <a:solidFill>
                  <a:schemeClr val="tx2"/>
                </a:solidFill>
              </a:rPr>
              <a:t>представительным органом </a:t>
            </a:r>
            <a:r>
              <a:rPr lang="ru-RU" sz="2000" dirty="0" smtClean="0">
                <a:solidFill>
                  <a:schemeClr val="tx2"/>
                </a:solidFill>
              </a:rPr>
              <a:t>консультаций </a:t>
            </a:r>
            <a:r>
              <a:rPr lang="ru-RU" sz="2000" dirty="0">
                <a:solidFill>
                  <a:schemeClr val="tx2"/>
                </a:solidFill>
              </a:rPr>
              <a:t>с работодателем по вопросам принятия </a:t>
            </a:r>
            <a:r>
              <a:rPr lang="ru-RU" sz="2000" dirty="0" smtClean="0">
                <a:solidFill>
                  <a:schemeClr val="tx2"/>
                </a:solidFill>
              </a:rPr>
              <a:t>ЛНА;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получение </a:t>
            </a:r>
            <a:r>
              <a:rPr lang="ru-RU" sz="2000" dirty="0">
                <a:solidFill>
                  <a:schemeClr val="tx2"/>
                </a:solidFill>
              </a:rPr>
              <a:t>от работодателя информации по вопросам, непосредственно затрагивающим интересы работников;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обсуждение с работодателем вопросов о работе организации, внесение предложений по ее совершенствованию;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обсуждение представительным органом работников планов социально-экономического развития организации;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участие в разработке и принятии коллективных договоров;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участие представителей работников в заседаниях коллегиального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управления </a:t>
            </a:r>
            <a:r>
              <a:rPr lang="ru-RU" sz="2000" dirty="0">
                <a:solidFill>
                  <a:schemeClr val="tx2"/>
                </a:solidFill>
              </a:rPr>
              <a:t>с правом совещательного </a:t>
            </a:r>
            <a:r>
              <a:rPr lang="ru-RU" sz="2000" dirty="0" smtClean="0">
                <a:solidFill>
                  <a:schemeClr val="tx2"/>
                </a:solidFill>
              </a:rPr>
              <a:t>голоса,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иные </a:t>
            </a:r>
            <a:r>
              <a:rPr lang="ru-RU" sz="2000" dirty="0">
                <a:solidFill>
                  <a:schemeClr val="tx2"/>
                </a:solidFill>
              </a:rPr>
              <a:t>формы, определенные </a:t>
            </a:r>
            <a:r>
              <a:rPr lang="ru-RU" sz="2000" dirty="0" smtClean="0">
                <a:solidFill>
                  <a:schemeClr val="tx2"/>
                </a:solidFill>
              </a:rPr>
              <a:t>ТК РФ, </a:t>
            </a:r>
            <a:r>
              <a:rPr lang="ru-RU" sz="2000" dirty="0">
                <a:solidFill>
                  <a:schemeClr val="tx2"/>
                </a:solidFill>
              </a:rPr>
              <a:t>иными </a:t>
            </a:r>
            <a:r>
              <a:rPr lang="ru-RU" sz="2000" dirty="0" smtClean="0">
                <a:solidFill>
                  <a:schemeClr val="tx2"/>
                </a:solidFill>
              </a:rPr>
              <a:t>ФЗ, </a:t>
            </a:r>
            <a:r>
              <a:rPr lang="ru-RU" sz="2000" dirty="0">
                <a:solidFill>
                  <a:schemeClr val="tx2"/>
                </a:solidFill>
              </a:rPr>
              <a:t>учредительными документами организации, </a:t>
            </a:r>
            <a:r>
              <a:rPr lang="ru-RU" sz="2000" dirty="0" smtClean="0">
                <a:solidFill>
                  <a:schemeClr val="tx2"/>
                </a:solidFill>
              </a:rPr>
              <a:t>КД, </a:t>
            </a:r>
            <a:r>
              <a:rPr lang="ru-RU" sz="2000" dirty="0">
                <a:solidFill>
                  <a:schemeClr val="tx2"/>
                </a:solidFill>
              </a:rPr>
              <a:t>соглашениями, </a:t>
            </a:r>
            <a:r>
              <a:rPr lang="ru-RU" sz="2000" dirty="0" smtClean="0">
                <a:solidFill>
                  <a:schemeClr val="tx2"/>
                </a:solidFill>
              </a:rPr>
              <a:t>ЛНА.</a:t>
            </a: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53 ТК 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Основные формы участия в управлении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0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Право представителей работников на участие в заседаниях </a:t>
            </a:r>
            <a:r>
              <a:rPr lang="ru-RU" sz="2000" dirty="0" smtClean="0">
                <a:solidFill>
                  <a:schemeClr val="tx2"/>
                </a:solidFill>
              </a:rPr>
              <a:t>коллег. </a:t>
            </a:r>
            <a:r>
              <a:rPr lang="ru-RU" sz="2000" dirty="0">
                <a:solidFill>
                  <a:schemeClr val="tx2"/>
                </a:solidFill>
              </a:rPr>
              <a:t>органа управления </a:t>
            </a:r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dirty="0">
                <a:solidFill>
                  <a:schemeClr val="tx2"/>
                </a:solidFill>
              </a:rPr>
              <a:t>правом совещательного голоса </a:t>
            </a:r>
            <a:r>
              <a:rPr lang="ru-RU" sz="2000" b="1" dirty="0" smtClean="0">
                <a:solidFill>
                  <a:schemeClr val="tx2"/>
                </a:solidFill>
              </a:rPr>
              <a:t>может</a:t>
            </a:r>
            <a:r>
              <a:rPr lang="ru-RU" sz="2000" dirty="0" smtClean="0">
                <a:solidFill>
                  <a:schemeClr val="tx2"/>
                </a:solidFill>
              </a:rPr>
              <a:t> устанавливаться: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федеральными </a:t>
            </a:r>
            <a:r>
              <a:rPr lang="ru-RU" sz="2000" dirty="0">
                <a:solidFill>
                  <a:schemeClr val="tx2"/>
                </a:solidFill>
              </a:rPr>
              <a:t>законами,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учредительным </a:t>
            </a:r>
            <a:r>
              <a:rPr lang="ru-RU" sz="2000" dirty="0">
                <a:solidFill>
                  <a:schemeClr val="tx2"/>
                </a:solidFill>
              </a:rPr>
              <a:t>документом организации,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внутренним </a:t>
            </a:r>
            <a:r>
              <a:rPr lang="ru-RU" sz="2000" dirty="0">
                <a:solidFill>
                  <a:schemeClr val="tx2"/>
                </a:solidFill>
              </a:rPr>
              <a:t>регламентом, </a:t>
            </a:r>
            <a:r>
              <a:rPr lang="ru-RU" sz="2000" dirty="0" smtClean="0">
                <a:solidFill>
                  <a:schemeClr val="tx2"/>
                </a:solidFill>
              </a:rPr>
              <a:t>иным </a:t>
            </a:r>
            <a:r>
              <a:rPr lang="ru-RU" sz="2000" dirty="0">
                <a:solidFill>
                  <a:schemeClr val="tx2"/>
                </a:solidFill>
              </a:rPr>
              <a:t>внутренним документом организации,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коллективным </a:t>
            </a:r>
            <a:r>
              <a:rPr lang="ru-RU" sz="2000" dirty="0">
                <a:solidFill>
                  <a:schemeClr val="tx2"/>
                </a:solidFill>
              </a:rPr>
              <a:t>договором, соглашениями.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Назначать представителей </a:t>
            </a:r>
            <a:r>
              <a:rPr lang="ru-RU" sz="2000" dirty="0">
                <a:solidFill>
                  <a:schemeClr val="tx2"/>
                </a:solidFill>
              </a:rPr>
              <a:t>вправе представитель (представительный орган</a:t>
            </a:r>
            <a:r>
              <a:rPr lang="ru-RU" sz="2000" dirty="0" smtClean="0">
                <a:solidFill>
                  <a:schemeClr val="tx2"/>
                </a:solidFill>
              </a:rPr>
              <a:t>), </a:t>
            </a:r>
            <a:r>
              <a:rPr lang="ru-RU" sz="2000" dirty="0">
                <a:solidFill>
                  <a:schemeClr val="tx2"/>
                </a:solidFill>
              </a:rPr>
              <a:t>определяемый в соответствии со </a:t>
            </a:r>
            <a:r>
              <a:rPr lang="ru-RU" sz="2000" dirty="0" smtClean="0">
                <a:solidFill>
                  <a:schemeClr val="tx2"/>
                </a:solidFill>
              </a:rPr>
              <a:t>ст. </a:t>
            </a:r>
            <a:r>
              <a:rPr lang="ru-RU" sz="2000" dirty="0">
                <a:solidFill>
                  <a:schemeClr val="tx2"/>
                </a:solidFill>
              </a:rPr>
              <a:t>29 - 31 </a:t>
            </a:r>
            <a:r>
              <a:rPr lang="ru-RU" sz="2000" dirty="0" smtClean="0">
                <a:solidFill>
                  <a:schemeClr val="tx2"/>
                </a:solidFill>
              </a:rPr>
              <a:t>ТК РФ. </a:t>
            </a:r>
            <a:r>
              <a:rPr lang="ru-RU" sz="2000" dirty="0">
                <a:solidFill>
                  <a:schemeClr val="tx2"/>
                </a:solidFill>
              </a:rPr>
              <a:t>Решение </a:t>
            </a:r>
            <a:r>
              <a:rPr lang="ru-RU" sz="2000" dirty="0" smtClean="0">
                <a:solidFill>
                  <a:schemeClr val="tx2"/>
                </a:solidFill>
              </a:rPr>
              <a:t>о назначении </a:t>
            </a:r>
            <a:r>
              <a:rPr lang="ru-RU" sz="2000" dirty="0">
                <a:solidFill>
                  <a:schemeClr val="tx2"/>
                </a:solidFill>
              </a:rPr>
              <a:t>оформляется соответствующим </a:t>
            </a:r>
            <a:r>
              <a:rPr lang="ru-RU" sz="2000" dirty="0" smtClean="0">
                <a:solidFill>
                  <a:schemeClr val="tx2"/>
                </a:solidFill>
              </a:rPr>
              <a:t>протоколом.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Представители </a:t>
            </a:r>
            <a:r>
              <a:rPr lang="ru-RU" sz="2000" dirty="0" smtClean="0">
                <a:solidFill>
                  <a:schemeClr val="tx2"/>
                </a:solidFill>
              </a:rPr>
              <a:t>работников </a:t>
            </a:r>
            <a:r>
              <a:rPr lang="ru-RU" sz="2000" dirty="0">
                <a:solidFill>
                  <a:schemeClr val="tx2"/>
                </a:solidFill>
              </a:rPr>
              <a:t>несут ответственность за разглашение сведений, составляющих охраняемую законом тайну (</a:t>
            </a:r>
            <a:r>
              <a:rPr lang="ru-RU" sz="2000" dirty="0" smtClean="0">
                <a:solidFill>
                  <a:schemeClr val="tx2"/>
                </a:solidFill>
              </a:rPr>
              <a:t>гос., </a:t>
            </a:r>
            <a:r>
              <a:rPr lang="ru-RU" sz="2000" dirty="0" err="1" smtClean="0">
                <a:solidFill>
                  <a:schemeClr val="tx2"/>
                </a:solidFill>
              </a:rPr>
              <a:t>служ</a:t>
            </a:r>
            <a:r>
              <a:rPr lang="ru-RU" sz="2000" dirty="0" smtClean="0">
                <a:solidFill>
                  <a:schemeClr val="tx2"/>
                </a:solidFill>
              </a:rPr>
              <a:t>., комм. </a:t>
            </a:r>
            <a:r>
              <a:rPr lang="ru-RU" sz="2000" dirty="0">
                <a:solidFill>
                  <a:schemeClr val="tx2"/>
                </a:solidFill>
              </a:rPr>
              <a:t>или иную), ставшую им известной в связи с этим участием. </a:t>
            </a:r>
            <a:r>
              <a:rPr lang="ru-RU" sz="2000" dirty="0" smtClean="0">
                <a:solidFill>
                  <a:schemeClr val="tx2"/>
                </a:solidFill>
              </a:rPr>
              <a:t>Если </a:t>
            </a:r>
            <a:r>
              <a:rPr lang="ru-RU" sz="2000" dirty="0">
                <a:solidFill>
                  <a:schemeClr val="tx2"/>
                </a:solidFill>
              </a:rPr>
              <a:t>для участия в заседании </a:t>
            </a:r>
            <a:r>
              <a:rPr lang="ru-RU" sz="2000" dirty="0" smtClean="0">
                <a:solidFill>
                  <a:schemeClr val="tx2"/>
                </a:solidFill>
              </a:rPr>
              <a:t>требуется </a:t>
            </a:r>
            <a:r>
              <a:rPr lang="ru-RU" sz="2000" dirty="0">
                <a:solidFill>
                  <a:schemeClr val="tx2"/>
                </a:solidFill>
              </a:rPr>
              <a:t>наличие допуска к соответствующей тайне, </a:t>
            </a:r>
            <a:r>
              <a:rPr lang="ru-RU" sz="2000" dirty="0" smtClean="0">
                <a:solidFill>
                  <a:schemeClr val="tx2"/>
                </a:solidFill>
              </a:rPr>
              <a:t>представители должны </a:t>
            </a:r>
            <a:r>
              <a:rPr lang="ru-RU" sz="2000" dirty="0">
                <a:solidFill>
                  <a:schemeClr val="tx2"/>
                </a:solidFill>
              </a:rPr>
              <a:t>получить </a:t>
            </a:r>
            <a:r>
              <a:rPr lang="ru-RU" sz="2000" dirty="0" smtClean="0">
                <a:solidFill>
                  <a:schemeClr val="tx2"/>
                </a:solidFill>
              </a:rPr>
              <a:t>допуск в установленном порядке.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</a:t>
            </a:r>
            <a:r>
              <a:rPr lang="ru-RU" sz="1900" i="1" dirty="0">
                <a:solidFill>
                  <a:schemeClr val="tx2"/>
                </a:solidFill>
              </a:rPr>
              <a:t>. 53.1 ТК </a:t>
            </a:r>
            <a:r>
              <a:rPr lang="ru-RU" sz="1900" i="1" dirty="0" smtClean="0">
                <a:solidFill>
                  <a:schemeClr val="tx2"/>
                </a:solidFill>
              </a:rPr>
              <a:t>РФ, ст. 16 Федерального закона о профсоюзах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Отношения </a:t>
            </a:r>
            <a:r>
              <a:rPr lang="ru-RU" sz="3100" b="1" dirty="0">
                <a:solidFill>
                  <a:schemeClr val="bg1"/>
                </a:solidFill>
              </a:rPr>
              <a:t>с </a:t>
            </a:r>
            <a:r>
              <a:rPr lang="ru-RU" sz="3100" b="1" dirty="0" smtClean="0">
                <a:solidFill>
                  <a:schemeClr val="bg1"/>
                </a:solidFill>
              </a:rPr>
              <a:t>органами управления организацией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0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Представители </a:t>
            </a:r>
            <a:r>
              <a:rPr lang="ru-RU" sz="2000" b="1" dirty="0">
                <a:solidFill>
                  <a:schemeClr val="tx2"/>
                </a:solidFill>
              </a:rPr>
              <a:t>работников имеют право получать от работодателя информацию по вопросам</a:t>
            </a:r>
            <a:r>
              <a:rPr lang="ru-RU" sz="2000" dirty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реорганизации или ликвидации организации;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введения </a:t>
            </a:r>
            <a:r>
              <a:rPr lang="ru-RU" sz="1900" dirty="0" err="1" smtClean="0">
                <a:solidFill>
                  <a:schemeClr val="tx2"/>
                </a:solidFill>
              </a:rPr>
              <a:t>технол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изменений, влекущих </a:t>
            </a:r>
            <a:r>
              <a:rPr lang="ru-RU" sz="1900" dirty="0" smtClean="0">
                <a:solidFill>
                  <a:schemeClr val="tx2"/>
                </a:solidFill>
              </a:rPr>
              <a:t>изменение </a:t>
            </a:r>
            <a:r>
              <a:rPr lang="ru-RU" sz="1900" dirty="0">
                <a:solidFill>
                  <a:schemeClr val="tx2"/>
                </a:solidFill>
              </a:rPr>
              <a:t>условий труда работников;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подготовки и дополнительного </a:t>
            </a:r>
            <a:r>
              <a:rPr lang="ru-RU" sz="1900" dirty="0" smtClean="0">
                <a:solidFill>
                  <a:schemeClr val="tx2"/>
                </a:solidFill>
              </a:rPr>
              <a:t>профобразования </a:t>
            </a:r>
            <a:r>
              <a:rPr lang="ru-RU" sz="1900" dirty="0">
                <a:solidFill>
                  <a:schemeClr val="tx2"/>
                </a:solidFill>
              </a:rPr>
              <a:t>работников;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 </a:t>
            </a:r>
            <a:r>
              <a:rPr lang="ru-RU" sz="1900" dirty="0">
                <a:solidFill>
                  <a:schemeClr val="tx2"/>
                </a:solidFill>
              </a:rPr>
              <a:t>другим вопросам, предусмотренным </a:t>
            </a:r>
            <a:r>
              <a:rPr lang="ru-RU" sz="1900" dirty="0" smtClean="0">
                <a:solidFill>
                  <a:schemeClr val="tx2"/>
                </a:solidFill>
              </a:rPr>
              <a:t>ТК РФ, </a:t>
            </a:r>
            <a:r>
              <a:rPr lang="ru-RU" sz="1900" dirty="0">
                <a:solidFill>
                  <a:schemeClr val="tx2"/>
                </a:solidFill>
              </a:rPr>
              <a:t>иными </a:t>
            </a:r>
            <a:r>
              <a:rPr lang="ru-RU" sz="1900" dirty="0" smtClean="0">
                <a:solidFill>
                  <a:schemeClr val="tx2"/>
                </a:solidFill>
              </a:rPr>
              <a:t>ФЗ, </a:t>
            </a:r>
            <a:r>
              <a:rPr lang="ru-RU" sz="1900" dirty="0">
                <a:solidFill>
                  <a:schemeClr val="tx2"/>
                </a:solidFill>
              </a:rPr>
              <a:t>учредительными документами организации, коллективным договором, соглашениями.</a:t>
            </a:r>
          </a:p>
          <a:p>
            <a:pPr marL="0" indent="0" eaLnBrk="1" hangingPunct="1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+ право </a:t>
            </a:r>
            <a:r>
              <a:rPr lang="ru-RU" sz="2000" b="1" dirty="0" smtClean="0">
                <a:solidFill>
                  <a:schemeClr val="tx2"/>
                </a:solidFill>
              </a:rPr>
              <a:t>вносить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по этим вопросам в органы управления организацией соответствующие </a:t>
            </a:r>
            <a:r>
              <a:rPr lang="ru-RU" sz="2000" b="1" dirty="0">
                <a:solidFill>
                  <a:schemeClr val="tx2"/>
                </a:solidFill>
              </a:rPr>
              <a:t>предложения</a:t>
            </a:r>
            <a:r>
              <a:rPr lang="ru-RU" sz="2000" dirty="0">
                <a:solidFill>
                  <a:schemeClr val="tx2"/>
                </a:solidFill>
              </a:rPr>
              <a:t> и </a:t>
            </a:r>
            <a:r>
              <a:rPr lang="ru-RU" sz="2000" b="1" dirty="0">
                <a:solidFill>
                  <a:schemeClr val="tx2"/>
                </a:solidFill>
              </a:rPr>
              <a:t>участвовать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b="1" dirty="0">
                <a:solidFill>
                  <a:schemeClr val="tx2"/>
                </a:solidFill>
              </a:rPr>
              <a:t>в заседаниях указанных органов при их рассмотрении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Для </a:t>
            </a:r>
            <a:r>
              <a:rPr lang="ru-RU" sz="2000" dirty="0">
                <a:solidFill>
                  <a:schemeClr val="tx2"/>
                </a:solidFill>
              </a:rPr>
              <a:t>осуществления </a:t>
            </a:r>
            <a:r>
              <a:rPr lang="ru-RU" sz="2000" dirty="0" smtClean="0">
                <a:solidFill>
                  <a:schemeClr val="tx2"/>
                </a:solidFill>
              </a:rPr>
              <a:t>уставной </a:t>
            </a:r>
            <a:r>
              <a:rPr lang="ru-RU" sz="2000" dirty="0">
                <a:solidFill>
                  <a:schemeClr val="tx2"/>
                </a:solidFill>
              </a:rPr>
              <a:t>деятельности: право бесплатно и беспрепятственно получать от работодателей, их объединений (союзов, ассоциаций), </a:t>
            </a:r>
            <a:r>
              <a:rPr lang="ru-RU" sz="2000" dirty="0" smtClean="0">
                <a:solidFill>
                  <a:schemeClr val="tx2"/>
                </a:solidFill>
              </a:rPr>
              <a:t>ОГВ и ОМСУ информацию </a:t>
            </a:r>
            <a:r>
              <a:rPr lang="ru-RU" sz="2000" dirty="0">
                <a:solidFill>
                  <a:schemeClr val="tx2"/>
                </a:solidFill>
              </a:rPr>
              <a:t>по социально-трудовым вопросам.</a:t>
            </a:r>
          </a:p>
          <a:p>
            <a:pPr marL="0" indent="0" eaLnBrk="1" hangingPunct="1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+ право </a:t>
            </a:r>
            <a:r>
              <a:rPr lang="ru-RU" sz="2000" dirty="0">
                <a:solidFill>
                  <a:schemeClr val="tx2"/>
                </a:solidFill>
              </a:rPr>
              <a:t>обсуждать полученную информацию с приглашением представителей </a:t>
            </a:r>
            <a:r>
              <a:rPr lang="ru-RU" sz="2000" dirty="0" smtClean="0">
                <a:solidFill>
                  <a:schemeClr val="tx2"/>
                </a:solidFill>
              </a:rPr>
              <a:t>работодателей…                </a:t>
            </a:r>
            <a:r>
              <a:rPr lang="ru-RU" sz="1900" i="1" dirty="0" smtClean="0">
                <a:solidFill>
                  <a:schemeClr val="tx2"/>
                </a:solidFill>
              </a:rPr>
              <a:t>Ст. 53 ТК РФ, ст. 17 Федерального закона о профсоюзах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Право на информацию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u="sng" dirty="0">
                <a:solidFill>
                  <a:schemeClr val="tx2"/>
                </a:solidFill>
              </a:rPr>
              <a:t>ППО МПРЗ «Действие» к Всеволожской КМБ</a:t>
            </a:r>
            <a:r>
              <a:rPr lang="ru-RU" sz="2000" dirty="0">
                <a:solidFill>
                  <a:schemeClr val="tx2"/>
                </a:solidFill>
              </a:rPr>
              <a:t>: </a:t>
            </a:r>
            <a:r>
              <a:rPr lang="ru-RU" sz="2000" dirty="0" smtClean="0">
                <a:solidFill>
                  <a:schemeClr val="tx2"/>
                </a:solidFill>
              </a:rPr>
              <a:t>профсоюзу </a:t>
            </a:r>
            <a:r>
              <a:rPr lang="ru-RU" sz="2000" dirty="0">
                <a:solidFill>
                  <a:schemeClr val="tx2"/>
                </a:solidFill>
              </a:rPr>
              <a:t>стало известно о </a:t>
            </a:r>
            <a:r>
              <a:rPr lang="ru-RU" sz="2000" dirty="0" smtClean="0">
                <a:solidFill>
                  <a:schemeClr val="tx2"/>
                </a:solidFill>
              </a:rPr>
              <a:t>сокращении лаборатории, он </a:t>
            </a:r>
            <a:r>
              <a:rPr lang="ru-RU" sz="2000" dirty="0">
                <a:solidFill>
                  <a:schemeClr val="tx2"/>
                </a:solidFill>
              </a:rPr>
              <a:t>запросил </a:t>
            </a:r>
            <a:r>
              <a:rPr lang="ru-RU" sz="2000" dirty="0" smtClean="0">
                <a:solidFill>
                  <a:schemeClr val="tx2"/>
                </a:solidFill>
              </a:rPr>
              <a:t>документы: </a:t>
            </a:r>
            <a:r>
              <a:rPr lang="ru-RU" sz="2000" dirty="0">
                <a:solidFill>
                  <a:schemeClr val="tx2"/>
                </a:solidFill>
              </a:rPr>
              <a:t>отчет о количестве </a:t>
            </a:r>
            <a:r>
              <a:rPr lang="ru-RU" sz="2000" dirty="0" smtClean="0">
                <a:solidFill>
                  <a:schemeClr val="tx2"/>
                </a:solidFill>
              </a:rPr>
              <a:t>оказанных платных услуг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smtClean="0">
                <a:solidFill>
                  <a:schemeClr val="tx2"/>
                </a:solidFill>
              </a:rPr>
              <a:t>расходы </a:t>
            </a:r>
            <a:r>
              <a:rPr lang="ru-RU" sz="2000" dirty="0">
                <a:solidFill>
                  <a:schemeClr val="tx2"/>
                </a:solidFill>
              </a:rPr>
              <a:t>на содержание лаборатории, объемы ее работ, нормы и нормативы работ для работников лаборатории, штатное расписание, сведения о вакансиях и др. </a:t>
            </a:r>
            <a:r>
              <a:rPr lang="ru-RU" sz="2000" dirty="0" smtClean="0">
                <a:solidFill>
                  <a:schemeClr val="tx2"/>
                </a:solidFill>
              </a:rPr>
              <a:t>Ответ – только  вакансии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выписка </a:t>
            </a:r>
            <a:r>
              <a:rPr lang="ru-RU" sz="2000" dirty="0">
                <a:solidFill>
                  <a:schemeClr val="tx2"/>
                </a:solidFill>
              </a:rPr>
              <a:t>из </a:t>
            </a:r>
            <a:r>
              <a:rPr lang="ru-RU" sz="2000" dirty="0" smtClean="0">
                <a:solidFill>
                  <a:schemeClr val="tx2"/>
                </a:solidFill>
              </a:rPr>
              <a:t>штатного. Обжаловал отказ.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Суд: у профсоюзов нет безусловного </a:t>
            </a:r>
            <a:r>
              <a:rPr lang="ru-RU" sz="2000" dirty="0">
                <a:solidFill>
                  <a:schemeClr val="tx2"/>
                </a:solidFill>
              </a:rPr>
              <a:t>права </a:t>
            </a:r>
            <a:r>
              <a:rPr lang="ru-RU" sz="2000" dirty="0" smtClean="0">
                <a:solidFill>
                  <a:schemeClr val="tx2"/>
                </a:solidFill>
              </a:rPr>
              <a:t>истребовать </a:t>
            </a:r>
            <a:r>
              <a:rPr lang="ru-RU" sz="2000" dirty="0">
                <a:solidFill>
                  <a:schemeClr val="tx2"/>
                </a:solidFill>
              </a:rPr>
              <a:t>у работодателя </a:t>
            </a:r>
            <a:r>
              <a:rPr lang="ru-RU" sz="2000" dirty="0" smtClean="0">
                <a:solidFill>
                  <a:schemeClr val="tx2"/>
                </a:solidFill>
              </a:rPr>
              <a:t>любые принимаемые </a:t>
            </a:r>
            <a:r>
              <a:rPr lang="ru-RU" sz="2000" dirty="0">
                <a:solidFill>
                  <a:schemeClr val="tx2"/>
                </a:solidFill>
              </a:rPr>
              <a:t>им </a:t>
            </a:r>
            <a:r>
              <a:rPr lang="ru-RU" sz="2000" dirty="0" smtClean="0">
                <a:solidFill>
                  <a:schemeClr val="tx2"/>
                </a:solidFill>
              </a:rPr>
              <a:t>документы. Часть запроса </a:t>
            </a:r>
            <a:r>
              <a:rPr lang="ru-RU" sz="2000" dirty="0">
                <a:solidFill>
                  <a:schemeClr val="tx2"/>
                </a:solidFill>
              </a:rPr>
              <a:t>относится к </a:t>
            </a:r>
            <a:r>
              <a:rPr lang="ru-RU" sz="2000" dirty="0" smtClean="0">
                <a:solidFill>
                  <a:schemeClr val="tx2"/>
                </a:solidFill>
              </a:rPr>
              <a:t>фин.-эк. </a:t>
            </a:r>
            <a:r>
              <a:rPr lang="ru-RU" sz="2000" dirty="0">
                <a:solidFill>
                  <a:schemeClr val="tx2"/>
                </a:solidFill>
              </a:rPr>
              <a:t>обоснованию сокращения. З</a:t>
            </a:r>
            <a:r>
              <a:rPr lang="ru-RU" sz="2000" dirty="0" smtClean="0">
                <a:solidFill>
                  <a:schemeClr val="tx2"/>
                </a:solidFill>
              </a:rPr>
              <a:t>акон </a:t>
            </a:r>
            <a:r>
              <a:rPr lang="ru-RU" sz="2000" dirty="0">
                <a:solidFill>
                  <a:schemeClr val="tx2"/>
                </a:solidFill>
              </a:rPr>
              <a:t>не </a:t>
            </a:r>
            <a:r>
              <a:rPr lang="ru-RU" sz="2000" dirty="0" smtClean="0">
                <a:solidFill>
                  <a:schemeClr val="tx2"/>
                </a:solidFill>
              </a:rPr>
              <a:t>обязывает </a:t>
            </a:r>
            <a:r>
              <a:rPr lang="ru-RU" sz="2000" dirty="0">
                <a:solidFill>
                  <a:schemeClr val="tx2"/>
                </a:solidFill>
              </a:rPr>
              <a:t>предоставлять </a:t>
            </a:r>
            <a:r>
              <a:rPr lang="ru-RU" sz="2000" dirty="0" smtClean="0">
                <a:solidFill>
                  <a:schemeClr val="tx2"/>
                </a:solidFill>
              </a:rPr>
              <a:t>документы</a:t>
            </a:r>
            <a:r>
              <a:rPr lang="ru-RU" sz="2000" dirty="0">
                <a:solidFill>
                  <a:schemeClr val="tx2"/>
                </a:solidFill>
              </a:rPr>
              <a:t>, обосновывающие причины </a:t>
            </a:r>
            <a:r>
              <a:rPr lang="ru-RU" sz="2000" dirty="0" smtClean="0">
                <a:solidFill>
                  <a:schemeClr val="tx2"/>
                </a:solidFill>
              </a:rPr>
              <a:t>сокращения. В компетенцию </a:t>
            </a:r>
            <a:r>
              <a:rPr lang="ru-RU" sz="2000" dirty="0">
                <a:solidFill>
                  <a:schemeClr val="tx2"/>
                </a:solidFill>
              </a:rPr>
              <a:t>профсоюза не входит проверка обоснованности и целесообразности сокращения, его </a:t>
            </a:r>
            <a:r>
              <a:rPr lang="ru-RU" sz="2000" dirty="0" smtClean="0">
                <a:solidFill>
                  <a:schemeClr val="tx2"/>
                </a:solidFill>
              </a:rPr>
              <a:t>задача – проверка </a:t>
            </a:r>
            <a:r>
              <a:rPr lang="ru-RU" sz="2000" dirty="0">
                <a:solidFill>
                  <a:schemeClr val="tx2"/>
                </a:solidFill>
              </a:rPr>
              <a:t>основания и соблюдение установленного порядка </a:t>
            </a:r>
            <a:r>
              <a:rPr lang="ru-RU" sz="2000" dirty="0" smtClean="0">
                <a:solidFill>
                  <a:schemeClr val="tx2"/>
                </a:solidFill>
              </a:rPr>
              <a:t>увольнения. Работники </a:t>
            </a:r>
            <a:r>
              <a:rPr lang="ru-RU" sz="2000" dirty="0">
                <a:solidFill>
                  <a:schemeClr val="tx2"/>
                </a:solidFill>
              </a:rPr>
              <a:t>и их </a:t>
            </a:r>
            <a:r>
              <a:rPr lang="ru-RU" sz="2000" dirty="0" smtClean="0">
                <a:solidFill>
                  <a:schemeClr val="tx2"/>
                </a:solidFill>
              </a:rPr>
              <a:t>представительный орган </a:t>
            </a:r>
            <a:r>
              <a:rPr lang="ru-RU" sz="2000" dirty="0">
                <a:solidFill>
                  <a:schemeClr val="tx2"/>
                </a:solidFill>
              </a:rPr>
              <a:t>могут </a:t>
            </a:r>
            <a:r>
              <a:rPr lang="ru-RU" sz="2000" dirty="0" smtClean="0">
                <a:solidFill>
                  <a:schemeClr val="tx2"/>
                </a:solidFill>
              </a:rPr>
              <a:t>проверять </a:t>
            </a:r>
            <a:r>
              <a:rPr lang="ru-RU" sz="2000" dirty="0">
                <a:solidFill>
                  <a:schemeClr val="tx2"/>
                </a:solidFill>
              </a:rPr>
              <a:t>лишь факты извещения работников о предстоящем увольнении, предложения </a:t>
            </a:r>
            <a:r>
              <a:rPr lang="ru-RU" sz="2000" dirty="0" smtClean="0">
                <a:solidFill>
                  <a:schemeClr val="tx2"/>
                </a:solidFill>
              </a:rPr>
              <a:t>вакансий, </a:t>
            </a:r>
            <a:r>
              <a:rPr lang="ru-RU" sz="2000" dirty="0">
                <a:solidFill>
                  <a:schemeClr val="tx2"/>
                </a:solidFill>
              </a:rPr>
              <a:t>но не порядок принятия работодателем решения о сокращении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>
                <a:solidFill>
                  <a:schemeClr val="tx2"/>
                </a:solidFill>
              </a:rPr>
              <a:t>Определение Третьего КСОЮ от 24.04.2024 № </a:t>
            </a:r>
            <a:r>
              <a:rPr lang="ru-RU" sz="1900" i="1" dirty="0" smtClean="0">
                <a:solidFill>
                  <a:schemeClr val="tx2"/>
                </a:solidFill>
              </a:rPr>
              <a:t>8Г-6204/2024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>
                <a:solidFill>
                  <a:schemeClr val="bg1"/>
                </a:solidFill>
              </a:rPr>
              <a:t>Право на </a:t>
            </a:r>
            <a:r>
              <a:rPr lang="ru-RU" sz="3100" b="1" dirty="0" smtClean="0">
                <a:solidFill>
                  <a:schemeClr val="bg1"/>
                </a:solidFill>
              </a:rPr>
              <a:t>информацию: судебная практика - ?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5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Действия </a:t>
            </a:r>
            <a:r>
              <a:rPr lang="ru-RU" sz="2000" dirty="0">
                <a:solidFill>
                  <a:schemeClr val="tx2"/>
                </a:solidFill>
              </a:rPr>
              <a:t>представителей </a:t>
            </a:r>
            <a:r>
              <a:rPr lang="ru-RU" sz="2000" dirty="0" smtClean="0">
                <a:solidFill>
                  <a:schemeClr val="tx2"/>
                </a:solidFill>
              </a:rPr>
              <a:t>профсоюза </a:t>
            </a:r>
            <a:r>
              <a:rPr lang="ru-RU" sz="2000" dirty="0">
                <a:solidFill>
                  <a:schemeClr val="tx2"/>
                </a:solidFill>
              </a:rPr>
              <a:t>в части, касающейся запроса и получения от работодателя документов, содержащих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 работников</a:t>
            </a:r>
            <a:r>
              <a:rPr lang="ru-RU" sz="2000" dirty="0">
                <a:solidFill>
                  <a:schemeClr val="tx2"/>
                </a:solidFill>
              </a:rPr>
              <a:t>, необходимых для </a:t>
            </a:r>
            <a:r>
              <a:rPr lang="ru-RU" sz="2000" dirty="0" smtClean="0">
                <a:solidFill>
                  <a:schemeClr val="tx2"/>
                </a:solidFill>
              </a:rPr>
              <a:t>осуществления контроля, </a:t>
            </a:r>
            <a:r>
              <a:rPr lang="ru-RU" sz="2000" dirty="0">
                <a:solidFill>
                  <a:schemeClr val="tx2"/>
                </a:solidFill>
              </a:rPr>
              <a:t>подпадают под исключение, предусмотренное п. 1 ч. 2 ст. 6 </a:t>
            </a:r>
            <a:r>
              <a:rPr lang="ru-RU" sz="2000" dirty="0" smtClean="0">
                <a:solidFill>
                  <a:schemeClr val="tx2"/>
                </a:solidFill>
              </a:rPr>
              <a:t>Закона № </a:t>
            </a:r>
            <a:r>
              <a:rPr lang="ru-RU" sz="2000" dirty="0">
                <a:solidFill>
                  <a:schemeClr val="tx2"/>
                </a:solidFill>
              </a:rPr>
              <a:t>152-ФЗ «О персональных данных</a:t>
            </a:r>
            <a:r>
              <a:rPr lang="ru-RU" sz="2000" dirty="0" smtClean="0">
                <a:solidFill>
                  <a:schemeClr val="tx2"/>
                </a:solidFill>
              </a:rPr>
              <a:t>»,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u="sng" dirty="0">
                <a:solidFill>
                  <a:schemeClr val="tx2"/>
                </a:solidFill>
              </a:rPr>
              <a:t>не требуют согласия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этих </a:t>
            </a:r>
            <a:r>
              <a:rPr lang="ru-RU" sz="2000" dirty="0">
                <a:solidFill>
                  <a:schemeClr val="tx2"/>
                </a:solidFill>
              </a:rPr>
              <a:t>лиц на обработку их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Представители профсоюза</a:t>
            </a:r>
            <a:r>
              <a:rPr lang="ru-RU" sz="2000" dirty="0">
                <a:solidFill>
                  <a:schemeClr val="tx2"/>
                </a:solidFill>
              </a:rPr>
              <a:t>, получившие документы, </a:t>
            </a:r>
            <a:r>
              <a:rPr lang="ru-RU" sz="2000" dirty="0" smtClean="0">
                <a:solidFill>
                  <a:schemeClr val="tx2"/>
                </a:solidFill>
              </a:rPr>
              <a:t>содержащие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, обязаны: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соблюдать </a:t>
            </a:r>
            <a:r>
              <a:rPr lang="ru-RU" sz="2000" dirty="0">
                <a:solidFill>
                  <a:schemeClr val="tx2"/>
                </a:solidFill>
              </a:rPr>
              <a:t>требования конфиденциальности и безопасности при </a:t>
            </a:r>
            <a:r>
              <a:rPr lang="ru-RU" sz="2000" dirty="0" smtClean="0">
                <a:solidFill>
                  <a:schemeClr val="tx2"/>
                </a:solidFill>
              </a:rPr>
              <a:t>их обработке,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обеспечить </a:t>
            </a:r>
            <a:r>
              <a:rPr lang="ru-RU" sz="2000" dirty="0">
                <a:solidFill>
                  <a:schemeClr val="tx2"/>
                </a:solidFill>
              </a:rPr>
              <a:t>их использование только </a:t>
            </a:r>
            <a:r>
              <a:rPr lang="ru-RU" sz="2000" u="sng" dirty="0">
                <a:solidFill>
                  <a:schemeClr val="tx2"/>
                </a:solidFill>
              </a:rPr>
              <a:t>в целях</a:t>
            </a:r>
            <a:r>
              <a:rPr lang="ru-RU" sz="2000" dirty="0">
                <a:solidFill>
                  <a:schemeClr val="tx2"/>
                </a:solidFill>
              </a:rPr>
              <a:t>, для достижения которых они были предоставлены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Письма </a:t>
            </a:r>
            <a:r>
              <a:rPr lang="ru-RU" sz="1900" i="1" dirty="0" err="1">
                <a:solidFill>
                  <a:schemeClr val="tx2"/>
                </a:solidFill>
              </a:rPr>
              <a:t>Роскомнадзора</a:t>
            </a:r>
            <a:r>
              <a:rPr lang="ru-RU" sz="1900" i="1" dirty="0">
                <a:solidFill>
                  <a:schemeClr val="tx2"/>
                </a:solidFill>
              </a:rPr>
              <a:t> от 27.06.2011 № ШР-13444, 11.05.2017 №</a:t>
            </a:r>
            <a:r>
              <a:rPr lang="en-US" sz="1900" i="1" dirty="0">
                <a:solidFill>
                  <a:schemeClr val="tx2"/>
                </a:solidFill>
              </a:rPr>
              <a:t> </a:t>
            </a:r>
            <a:r>
              <a:rPr lang="en-US" sz="1900" i="1" dirty="0" smtClean="0">
                <a:solidFill>
                  <a:schemeClr val="tx2"/>
                </a:solidFill>
              </a:rPr>
              <a:t>08-40554</a:t>
            </a:r>
            <a:r>
              <a:rPr lang="ru-RU" sz="1900" i="1" dirty="0" smtClean="0">
                <a:solidFill>
                  <a:schemeClr val="tx2"/>
                </a:solidFill>
              </a:rPr>
              <a:t>, 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от </a:t>
            </a:r>
            <a:r>
              <a:rPr lang="ru-RU" sz="1900" i="1" dirty="0">
                <a:solidFill>
                  <a:schemeClr val="tx2"/>
                </a:solidFill>
              </a:rPr>
              <a:t>08.06.2018 № </a:t>
            </a:r>
            <a:r>
              <a:rPr lang="ru-RU" sz="1900" i="1" dirty="0" smtClean="0">
                <a:solidFill>
                  <a:schemeClr val="tx2"/>
                </a:solidFill>
              </a:rPr>
              <a:t>08-48194, разъяснения «</a:t>
            </a:r>
            <a:r>
              <a:rPr lang="ru-RU" sz="1900" i="1" dirty="0">
                <a:solidFill>
                  <a:schemeClr val="tx2"/>
                </a:solidFill>
              </a:rPr>
              <a:t>Вопросы, касающиеся обработки персональных данных работников, соискателей на замещение вакантных должностей</a:t>
            </a:r>
            <a:r>
              <a:rPr lang="ru-RU" sz="1900" i="1" dirty="0" smtClean="0">
                <a:solidFill>
                  <a:schemeClr val="tx2"/>
                </a:solidFill>
              </a:rPr>
              <a:t>, а </a:t>
            </a:r>
            <a:r>
              <a:rPr lang="ru-RU" sz="1900" i="1" dirty="0">
                <a:solidFill>
                  <a:schemeClr val="tx2"/>
                </a:solidFill>
              </a:rPr>
              <a:t>также лиц, находящихся в кадровом резерве» (2012 г</a:t>
            </a:r>
            <a:r>
              <a:rPr lang="ru-RU" sz="1900" i="1" dirty="0" smtClean="0">
                <a:solidFill>
                  <a:schemeClr val="tx2"/>
                </a:solidFill>
              </a:rPr>
              <a:t>.)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>
                <a:solidFill>
                  <a:schemeClr val="bg1"/>
                </a:solidFill>
              </a:rPr>
              <a:t>Право на информацию и персональные данные</a:t>
            </a:r>
          </a:p>
        </p:txBody>
      </p:sp>
    </p:spTree>
    <p:extLst>
      <p:ext uri="{BB962C8B-B14F-4D97-AF65-F5344CB8AC3E}">
        <p14:creationId xmlns:p14="http://schemas.microsoft.com/office/powerpoint/2010/main" val="29059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u="sng" dirty="0">
                <a:solidFill>
                  <a:schemeClr val="tx2"/>
                </a:solidFill>
              </a:rPr>
              <a:t>ППО </a:t>
            </a:r>
            <a:r>
              <a:rPr lang="ru-RU" sz="2000" u="sng" dirty="0" err="1" smtClean="0">
                <a:solidFill>
                  <a:schemeClr val="tx2"/>
                </a:solidFill>
              </a:rPr>
              <a:t>Росуглепрофа</a:t>
            </a:r>
            <a:r>
              <a:rPr lang="ru-RU" sz="2000" u="sng" dirty="0" smtClean="0">
                <a:solidFill>
                  <a:schemeClr val="tx2"/>
                </a:solidFill>
              </a:rPr>
              <a:t> к АО «ДВГК»</a:t>
            </a:r>
            <a:r>
              <a:rPr lang="ru-RU" sz="2000" dirty="0" smtClean="0">
                <a:solidFill>
                  <a:schemeClr val="tx2"/>
                </a:solidFill>
              </a:rPr>
              <a:t>: ППО запросила </a:t>
            </a:r>
            <a:r>
              <a:rPr lang="ru-RU" sz="2000" dirty="0">
                <a:solidFill>
                  <a:schemeClr val="tx2"/>
                </a:solidFill>
              </a:rPr>
              <a:t>информацию о привлечении работников филиала к работе сверхурочно и в выходные дни с указанием работников </a:t>
            </a:r>
            <a:r>
              <a:rPr lang="ru-RU" sz="2000" dirty="0" smtClean="0">
                <a:solidFill>
                  <a:schemeClr val="tx2"/>
                </a:solidFill>
              </a:rPr>
              <a:t>поименно.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Работодатель отказал, суды его поддержали.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ВС РФ: </a:t>
            </a:r>
            <a:r>
              <a:rPr lang="ru-RU" sz="2000" dirty="0">
                <a:solidFill>
                  <a:schemeClr val="tx2"/>
                </a:solidFill>
              </a:rPr>
              <a:t>действия работодателя </a:t>
            </a:r>
            <a:r>
              <a:rPr lang="ru-RU" sz="2000" dirty="0" smtClean="0">
                <a:solidFill>
                  <a:schemeClr val="tx2"/>
                </a:solidFill>
              </a:rPr>
              <a:t>незаконны. ППО </a:t>
            </a:r>
            <a:r>
              <a:rPr lang="ru-RU" sz="2000" dirty="0">
                <a:solidFill>
                  <a:schemeClr val="tx2"/>
                </a:solidFill>
              </a:rPr>
              <a:t>вправе для осуществления возложенных на </a:t>
            </a:r>
            <a:r>
              <a:rPr lang="ru-RU" sz="2000" dirty="0" smtClean="0">
                <a:solidFill>
                  <a:schemeClr val="tx2"/>
                </a:solidFill>
              </a:rPr>
              <a:t>нее </a:t>
            </a:r>
            <a:r>
              <a:rPr lang="ru-RU" sz="2000" dirty="0">
                <a:solidFill>
                  <a:schemeClr val="tx2"/>
                </a:solidFill>
              </a:rPr>
              <a:t>функций запрашивать </a:t>
            </a:r>
            <a:r>
              <a:rPr lang="ru-RU" sz="2000" dirty="0" smtClean="0">
                <a:solidFill>
                  <a:schemeClr val="tx2"/>
                </a:solidFill>
              </a:rPr>
              <a:t>информацию </a:t>
            </a:r>
            <a:r>
              <a:rPr lang="ru-RU" sz="2000" dirty="0">
                <a:solidFill>
                  <a:schemeClr val="tx2"/>
                </a:solidFill>
              </a:rPr>
              <a:t>по вопросам исполнения </a:t>
            </a:r>
            <a:r>
              <a:rPr lang="ru-RU" sz="2000" dirty="0" smtClean="0">
                <a:solidFill>
                  <a:schemeClr val="tx2"/>
                </a:solidFill>
              </a:rPr>
              <a:t>КД </a:t>
            </a:r>
            <a:r>
              <a:rPr lang="ru-RU" sz="2000" dirty="0">
                <a:solidFill>
                  <a:schemeClr val="tx2"/>
                </a:solidFill>
              </a:rPr>
              <a:t>как в отношении работников, являющихся членами профсоюза, так и в отношении работников, не относящихся к </a:t>
            </a:r>
            <a:r>
              <a:rPr lang="ru-RU" sz="2000" dirty="0" smtClean="0">
                <a:solidFill>
                  <a:schemeClr val="tx2"/>
                </a:solidFill>
              </a:rPr>
              <a:t>таковым.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Ст. 6 Закона № 152-ФЗ предоставляет </a:t>
            </a:r>
            <a:r>
              <a:rPr lang="ru-RU" sz="2000" dirty="0">
                <a:solidFill>
                  <a:schemeClr val="tx2"/>
                </a:solidFill>
              </a:rPr>
              <a:t>возможность обработки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>
                <a:solidFill>
                  <a:schemeClr val="tx2"/>
                </a:solidFill>
              </a:rPr>
              <a:t>когда </a:t>
            </a:r>
            <a:r>
              <a:rPr lang="ru-RU" sz="2000" dirty="0" smtClean="0">
                <a:solidFill>
                  <a:schemeClr val="tx2"/>
                </a:solidFill>
              </a:rPr>
              <a:t>она </a:t>
            </a:r>
            <a:r>
              <a:rPr lang="ru-RU" sz="2000" dirty="0">
                <a:solidFill>
                  <a:schemeClr val="tx2"/>
                </a:solidFill>
              </a:rPr>
              <a:t>необходима для осуществления прав и законных интересов оператора или третьих лиц либо для достижения общественно значимых целей при условии, что при этом не нарушаются права и свободы субъекта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>
                <a:solidFill>
                  <a:schemeClr val="tx2"/>
                </a:solidFill>
              </a:rPr>
              <a:t>Определение Верховного Суда РФ от 20.07.2012 </a:t>
            </a:r>
            <a:r>
              <a:rPr lang="ru-RU" sz="1900" i="1" dirty="0" smtClean="0">
                <a:solidFill>
                  <a:schemeClr val="tx2"/>
                </a:solidFill>
              </a:rPr>
              <a:t>№ 56-КГ12-3 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(обзор судебной практики за 3 квартал 2012 г.).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Судебная практика: мнение ВС РФ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rgbClr val="FF0000"/>
                </a:solidFill>
              </a:rPr>
              <a:t>Х </a:t>
            </a:r>
            <a:r>
              <a:rPr lang="ru-RU" sz="2000" u="sng" dirty="0" smtClean="0">
                <a:solidFill>
                  <a:schemeClr val="tx2"/>
                </a:solidFill>
              </a:rPr>
              <a:t>ППО МПРЗ «Действие» к Всеволожской КМБ</a:t>
            </a:r>
            <a:r>
              <a:rPr lang="ru-RU" sz="2000" dirty="0" smtClean="0">
                <a:solidFill>
                  <a:schemeClr val="tx2"/>
                </a:solidFill>
              </a:rPr>
              <a:t>: </a:t>
            </a:r>
            <a:r>
              <a:rPr lang="ru-RU" sz="2000" dirty="0">
                <a:solidFill>
                  <a:schemeClr val="tx2"/>
                </a:solidFill>
              </a:rPr>
              <a:t>ППО запрашивала копии графиков работы, табелей учета РВ, информацию о привлечении работников к сверхурочной работе и в выходные дни с указанием работников поименно, даты привлечения к указанным работам, количества часов работы и оплаты и обоснований в виде </a:t>
            </a:r>
            <a:r>
              <a:rPr lang="ru-RU" sz="2000" dirty="0" smtClean="0">
                <a:solidFill>
                  <a:schemeClr val="tx2"/>
                </a:solidFill>
              </a:rPr>
              <a:t>ЛНА. Суд: профсоюз </a:t>
            </a:r>
            <a:r>
              <a:rPr lang="ru-RU" sz="2000" dirty="0">
                <a:solidFill>
                  <a:schemeClr val="tx2"/>
                </a:solidFill>
              </a:rPr>
              <a:t>не вправе требовать </a:t>
            </a:r>
            <a:r>
              <a:rPr lang="ru-RU" sz="2000" dirty="0" smtClean="0">
                <a:solidFill>
                  <a:schemeClr val="tx2"/>
                </a:solidFill>
              </a:rPr>
              <a:t>предоставления </a:t>
            </a:r>
            <a:r>
              <a:rPr lang="ru-RU" sz="2000" dirty="0" err="1" smtClean="0">
                <a:solidFill>
                  <a:schemeClr val="tx2"/>
                </a:solidFill>
              </a:rPr>
              <a:t>ПДн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работников, которые не являются </a:t>
            </a:r>
            <a:r>
              <a:rPr lang="ru-RU" sz="2000" dirty="0" smtClean="0">
                <a:solidFill>
                  <a:schemeClr val="tx2"/>
                </a:solidFill>
              </a:rPr>
              <a:t>его членами </a:t>
            </a:r>
            <a:r>
              <a:rPr lang="ru-RU" sz="2000" dirty="0">
                <a:solidFill>
                  <a:schemeClr val="tx2"/>
                </a:solidFill>
              </a:rPr>
              <a:t>и которые не уполномочивали </a:t>
            </a:r>
            <a:r>
              <a:rPr lang="ru-RU" sz="2000" dirty="0" smtClean="0">
                <a:solidFill>
                  <a:schemeClr val="tx2"/>
                </a:solidFill>
              </a:rPr>
              <a:t>ее </a:t>
            </a:r>
            <a:r>
              <a:rPr lang="ru-RU" sz="2000" dirty="0">
                <a:solidFill>
                  <a:schemeClr val="tx2"/>
                </a:solidFill>
              </a:rPr>
              <a:t>на защиту их </a:t>
            </a:r>
            <a:r>
              <a:rPr lang="ru-RU" sz="2000" dirty="0" smtClean="0">
                <a:solidFill>
                  <a:schemeClr val="tx2"/>
                </a:solidFill>
              </a:rPr>
              <a:t>прав.</a:t>
            </a: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Определение </a:t>
            </a:r>
            <a:r>
              <a:rPr lang="ru-RU" sz="1900" i="1" dirty="0">
                <a:solidFill>
                  <a:schemeClr val="tx2"/>
                </a:solidFill>
              </a:rPr>
              <a:t>Третьего </a:t>
            </a:r>
            <a:r>
              <a:rPr lang="ru-RU" sz="1900" i="1" dirty="0" smtClean="0">
                <a:solidFill>
                  <a:schemeClr val="tx2"/>
                </a:solidFill>
              </a:rPr>
              <a:t>КСОЮ 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от </a:t>
            </a:r>
            <a:r>
              <a:rPr lang="ru-RU" sz="1900" i="1" dirty="0">
                <a:solidFill>
                  <a:schemeClr val="tx2"/>
                </a:solidFill>
              </a:rPr>
              <a:t>15.01.2020 </a:t>
            </a:r>
            <a:r>
              <a:rPr lang="ru-RU" sz="1900" i="1" dirty="0" smtClean="0">
                <a:solidFill>
                  <a:schemeClr val="tx2"/>
                </a:solidFill>
              </a:rPr>
              <a:t>№ 88-293/2020</a:t>
            </a:r>
            <a:endParaRPr lang="ru-RU" sz="1900" i="1" dirty="0">
              <a:solidFill>
                <a:schemeClr val="tx2"/>
              </a:solidFill>
            </a:endParaRPr>
          </a:p>
          <a:p>
            <a:pPr eaLnBrk="1" hangingPunct="1"/>
            <a:endParaRPr lang="ru-RU" sz="800" b="1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rgbClr val="00B050"/>
                </a:solidFill>
              </a:rPr>
              <a:t>V </a:t>
            </a:r>
            <a:r>
              <a:rPr lang="ru-RU" sz="2000" u="sng" dirty="0" smtClean="0">
                <a:solidFill>
                  <a:schemeClr val="tx2"/>
                </a:solidFill>
              </a:rPr>
              <a:t>ППО СОЦПРОФ к </a:t>
            </a:r>
            <a:r>
              <a:rPr lang="ru-RU" sz="2000" u="sng" dirty="0" err="1" smtClean="0">
                <a:solidFill>
                  <a:schemeClr val="tx2"/>
                </a:solidFill>
              </a:rPr>
              <a:t>Аскизской</a:t>
            </a:r>
            <a:r>
              <a:rPr lang="ru-RU" sz="2000" u="sng" dirty="0" smtClean="0">
                <a:solidFill>
                  <a:schemeClr val="tx2"/>
                </a:solidFill>
              </a:rPr>
              <a:t> МРБ</a:t>
            </a:r>
            <a:r>
              <a:rPr lang="ru-RU" sz="2000" dirty="0" smtClean="0">
                <a:solidFill>
                  <a:schemeClr val="tx2"/>
                </a:solidFill>
              </a:rPr>
              <a:t>: ППО запросила копии </a:t>
            </a:r>
            <a:r>
              <a:rPr lang="ru-RU" sz="2000" dirty="0">
                <a:solidFill>
                  <a:schemeClr val="tx2"/>
                </a:solidFill>
              </a:rPr>
              <a:t>приказов </a:t>
            </a:r>
            <a:r>
              <a:rPr lang="ru-RU" sz="2000" dirty="0" smtClean="0">
                <a:solidFill>
                  <a:schemeClr val="tx2"/>
                </a:solidFill>
              </a:rPr>
              <a:t>о выплатах на всех работников, ответ получила только на членов профсоюза. Суд: ППО действовала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smtClean="0">
                <a:solidFill>
                  <a:schemeClr val="tx2"/>
                </a:solidFill>
              </a:rPr>
              <a:t>рамках профсоюзного контроля,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dirty="0">
                <a:solidFill>
                  <a:schemeClr val="tx2"/>
                </a:solidFill>
              </a:rPr>
              <a:t>в целях защиты </a:t>
            </a:r>
            <a:r>
              <a:rPr lang="ru-RU" sz="2000" dirty="0" smtClean="0">
                <a:solidFill>
                  <a:schemeClr val="tx2"/>
                </a:solidFill>
              </a:rPr>
              <a:t>интересов членов </a:t>
            </a:r>
            <a:r>
              <a:rPr lang="ru-RU" sz="2000" dirty="0">
                <a:solidFill>
                  <a:schemeClr val="tx2"/>
                </a:solidFill>
              </a:rPr>
              <a:t>профсоюза от </a:t>
            </a:r>
            <a:r>
              <a:rPr lang="ru-RU" sz="2000" dirty="0" smtClean="0">
                <a:solidFill>
                  <a:schemeClr val="tx2"/>
                </a:solidFill>
              </a:rPr>
              <a:t>дискриминации, отказ препятствовал </a:t>
            </a:r>
            <a:r>
              <a:rPr lang="ru-RU" sz="2000" dirty="0">
                <a:solidFill>
                  <a:schemeClr val="tx2"/>
                </a:solidFill>
              </a:rPr>
              <a:t>осуществлению </a:t>
            </a:r>
            <a:r>
              <a:rPr lang="ru-RU" sz="2000" dirty="0" smtClean="0">
                <a:solidFill>
                  <a:schemeClr val="tx2"/>
                </a:solidFill>
              </a:rPr>
              <a:t>уставной деятельности ППО.</a:t>
            </a:r>
          </a:p>
          <a:p>
            <a:pPr marL="0" indent="0" algn="r" eaLnBrk="1" hangingPunct="1">
              <a:buNone/>
            </a:pPr>
            <a:r>
              <a:rPr lang="ru-RU" sz="1900" i="1" dirty="0" err="1">
                <a:solidFill>
                  <a:schemeClr val="tx2"/>
                </a:solidFill>
              </a:rPr>
              <a:t>А</a:t>
            </a:r>
            <a:r>
              <a:rPr lang="ru-RU" sz="1900" i="1" dirty="0" err="1" smtClean="0">
                <a:solidFill>
                  <a:schemeClr val="tx2"/>
                </a:solidFill>
              </a:rPr>
              <a:t>пел</a:t>
            </a:r>
            <a:r>
              <a:rPr lang="ru-RU" sz="1900" i="1" dirty="0" smtClean="0">
                <a:solidFill>
                  <a:schemeClr val="tx2"/>
                </a:solidFill>
              </a:rPr>
              <a:t>. определение Верховного суда Республики Хакасия 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от 05.06.2019 № 33-1218/2019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Судебная практика: противоречия                        1/2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Общепризнанные </a:t>
            </a:r>
            <a:r>
              <a:rPr lang="ru-RU" sz="2000" b="1" dirty="0">
                <a:solidFill>
                  <a:schemeClr val="tx2"/>
                </a:solidFill>
              </a:rPr>
              <a:t>принципы и нормы международного права и международные договоры </a:t>
            </a:r>
            <a:r>
              <a:rPr lang="ru-RU" sz="2000" b="1" dirty="0" smtClean="0">
                <a:solidFill>
                  <a:schemeClr val="tx2"/>
                </a:solidFill>
              </a:rPr>
              <a:t>РФ </a:t>
            </a:r>
            <a:r>
              <a:rPr lang="ru-RU" sz="2000" dirty="0" smtClean="0">
                <a:solidFill>
                  <a:schemeClr val="tx2"/>
                </a:solidFill>
              </a:rPr>
              <a:t>– составная часть правовой системы РФ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ч. 4 ст. 15 Конституции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Правила действия международных договоров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общее: если </a:t>
            </a:r>
            <a:r>
              <a:rPr lang="ru-RU" sz="2000" dirty="0">
                <a:solidFill>
                  <a:schemeClr val="tx2"/>
                </a:solidFill>
              </a:rPr>
              <a:t>международным </a:t>
            </a:r>
            <a:r>
              <a:rPr lang="ru-RU" sz="2000" dirty="0" smtClean="0">
                <a:solidFill>
                  <a:schemeClr val="tx2"/>
                </a:solidFill>
              </a:rPr>
              <a:t>договором </a:t>
            </a:r>
            <a:r>
              <a:rPr lang="ru-RU" sz="2000" dirty="0">
                <a:solidFill>
                  <a:schemeClr val="tx2"/>
                </a:solidFill>
              </a:rPr>
              <a:t>установлены иные правила, чем </a:t>
            </a:r>
            <a:r>
              <a:rPr lang="ru-RU" sz="2000" dirty="0" smtClean="0">
                <a:solidFill>
                  <a:schemeClr val="tx2"/>
                </a:solidFill>
              </a:rPr>
              <a:t>в национальном законе, применяется международный договор,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для конвенций МОТ: конвенция применяется, если ее условия более благоприятны для работников, чем условия национального закона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п. 8 ст. 19 Устава МОТ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Ратифицированные РФ конвенции МОТ</a:t>
            </a:r>
            <a:r>
              <a:rPr lang="ru-RU" sz="2000" dirty="0" smtClean="0">
                <a:solidFill>
                  <a:schemeClr val="tx2"/>
                </a:solidFill>
              </a:rPr>
              <a:t>, относящиеся к профсоюзам: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№ 87 о свободе ассоциации и защите права на организацию (1948),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№ 98 о праве на организацию и на ведение </a:t>
            </a:r>
            <a:r>
              <a:rPr lang="ru-RU" sz="2000" dirty="0" err="1" smtClean="0">
                <a:solidFill>
                  <a:schemeClr val="tx2"/>
                </a:solidFill>
              </a:rPr>
              <a:t>колл</a:t>
            </a:r>
            <a:r>
              <a:rPr lang="ru-RU" sz="2000" dirty="0" smtClean="0">
                <a:solidFill>
                  <a:schemeClr val="tx2"/>
                </a:solidFill>
              </a:rPr>
              <a:t>. переговоров (1949),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№ 135 о защите прав представителей работников… (1971),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№ 154 о содействии коллективным переговорам (1983).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Нормы международного права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Х </a:t>
            </a:r>
            <a:r>
              <a:rPr lang="ru-RU" sz="2000" u="sng" dirty="0" smtClean="0">
                <a:solidFill>
                  <a:schemeClr val="tx2"/>
                </a:solidFill>
              </a:rPr>
              <a:t>ФПСО к АО «</a:t>
            </a:r>
            <a:r>
              <a:rPr lang="ru-RU" sz="2000" u="sng" dirty="0" err="1" smtClean="0">
                <a:solidFill>
                  <a:schemeClr val="tx2"/>
                </a:solidFill>
              </a:rPr>
              <a:t>Газпромнефть</a:t>
            </a:r>
            <a:r>
              <a:rPr lang="ru-RU" sz="2000" u="sng" dirty="0" smtClean="0">
                <a:solidFill>
                  <a:schemeClr val="tx2"/>
                </a:solidFill>
              </a:rPr>
              <a:t>-Урал»</a:t>
            </a:r>
            <a:r>
              <a:rPr lang="ru-RU" sz="2000" dirty="0" smtClean="0">
                <a:solidFill>
                  <a:schemeClr val="tx2"/>
                </a:solidFill>
              </a:rPr>
              <a:t>: отказ </a:t>
            </a:r>
            <a:r>
              <a:rPr lang="ru-RU" sz="2000" dirty="0">
                <a:solidFill>
                  <a:schemeClr val="tx2"/>
                </a:solidFill>
              </a:rPr>
              <a:t>в выдаче </a:t>
            </a:r>
            <a:r>
              <a:rPr lang="ru-RU" sz="2000" dirty="0" smtClean="0">
                <a:solidFill>
                  <a:schemeClr val="tx2"/>
                </a:solidFill>
              </a:rPr>
              <a:t>ППО штатного расписания и ЛНА </a:t>
            </a:r>
            <a:r>
              <a:rPr lang="ru-RU" sz="2000" dirty="0">
                <a:solidFill>
                  <a:schemeClr val="tx2"/>
                </a:solidFill>
              </a:rPr>
              <a:t>о выплате премии законен. </a:t>
            </a:r>
            <a:r>
              <a:rPr lang="ru-RU" sz="2000" dirty="0" smtClean="0">
                <a:solidFill>
                  <a:schemeClr val="tx2"/>
                </a:solidFill>
              </a:rPr>
              <a:t>Профсоюз запрашивал </a:t>
            </a:r>
            <a:r>
              <a:rPr lang="ru-RU" sz="2000" dirty="0">
                <a:solidFill>
                  <a:schemeClr val="tx2"/>
                </a:solidFill>
              </a:rPr>
              <a:t>все штатное </a:t>
            </a:r>
            <a:r>
              <a:rPr lang="ru-RU" sz="2000" dirty="0" smtClean="0">
                <a:solidFill>
                  <a:schemeClr val="tx2"/>
                </a:solidFill>
              </a:rPr>
              <a:t>расписание (</a:t>
            </a:r>
            <a:r>
              <a:rPr lang="ru-RU" sz="2000" dirty="0" err="1" smtClean="0">
                <a:solidFill>
                  <a:schemeClr val="tx2"/>
                </a:solidFill>
              </a:rPr>
              <a:t>спис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dirty="0">
                <a:solidFill>
                  <a:schemeClr val="tx2"/>
                </a:solidFill>
              </a:rPr>
              <a:t>ч</a:t>
            </a:r>
            <a:r>
              <a:rPr lang="ru-RU" sz="2000" dirty="0" smtClean="0">
                <a:solidFill>
                  <a:schemeClr val="tx2"/>
                </a:solidFill>
              </a:rPr>
              <a:t>исленность – 3600 чел.) при проверке в отношении 1 члена профсоюза.        </a:t>
            </a:r>
            <a:r>
              <a:rPr lang="ru-RU" sz="1900" i="1" dirty="0" err="1" smtClean="0">
                <a:solidFill>
                  <a:schemeClr val="tx2"/>
                </a:solidFill>
              </a:rPr>
              <a:t>Апел</a:t>
            </a:r>
            <a:r>
              <a:rPr lang="ru-RU" sz="1900" i="1" dirty="0" smtClean="0">
                <a:solidFill>
                  <a:schemeClr val="tx2"/>
                </a:solidFill>
              </a:rPr>
              <a:t>. определение </a:t>
            </a:r>
            <a:r>
              <a:rPr lang="ru-RU" sz="1900" i="1" dirty="0">
                <a:solidFill>
                  <a:schemeClr val="tx2"/>
                </a:solidFill>
              </a:rPr>
              <a:t>Свердловского </a:t>
            </a:r>
            <a:r>
              <a:rPr lang="ru-RU" sz="1900" i="1" dirty="0" smtClean="0">
                <a:solidFill>
                  <a:schemeClr val="tx2"/>
                </a:solidFill>
              </a:rPr>
              <a:t>обл. суда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                                                                                              от </a:t>
            </a:r>
            <a:r>
              <a:rPr lang="ru-RU" sz="1900" i="1" dirty="0">
                <a:solidFill>
                  <a:schemeClr val="tx2"/>
                </a:solidFill>
              </a:rPr>
              <a:t>19.08.2014 </a:t>
            </a:r>
            <a:r>
              <a:rPr lang="ru-RU" sz="1900" i="1" dirty="0" smtClean="0">
                <a:solidFill>
                  <a:schemeClr val="tx2"/>
                </a:solidFill>
              </a:rPr>
              <a:t>№ 33-11093/2014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rgbClr val="00B050"/>
                </a:solidFill>
              </a:rPr>
              <a:t>V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u="sng" dirty="0" smtClean="0">
                <a:solidFill>
                  <a:schemeClr val="tx2"/>
                </a:solidFill>
              </a:rPr>
              <a:t>ППО Профсоюза работников АПК к агрофирме «Северная»</a:t>
            </a:r>
            <a:r>
              <a:rPr lang="ru-RU" sz="2000" dirty="0" smtClean="0">
                <a:solidFill>
                  <a:schemeClr val="tx2"/>
                </a:solidFill>
              </a:rPr>
              <a:t>: работодатель обязан </a:t>
            </a:r>
            <a:r>
              <a:rPr lang="ru-RU" sz="2000" dirty="0">
                <a:solidFill>
                  <a:schemeClr val="tx2"/>
                </a:solidFill>
              </a:rPr>
              <a:t>выдать ЛНА об оплате труда, табели учета Р</a:t>
            </a:r>
            <a:r>
              <a:rPr lang="ru-RU" sz="2000" dirty="0" smtClean="0">
                <a:solidFill>
                  <a:schemeClr val="tx2"/>
                </a:solidFill>
              </a:rPr>
              <a:t>В, </a:t>
            </a:r>
            <a:r>
              <a:rPr lang="ru-RU" sz="2000" dirty="0">
                <a:solidFill>
                  <a:schemeClr val="tx2"/>
                </a:solidFill>
              </a:rPr>
              <a:t>наряды на </a:t>
            </a:r>
            <a:r>
              <a:rPr lang="ru-RU" sz="2000" dirty="0" smtClean="0">
                <a:solidFill>
                  <a:schemeClr val="tx2"/>
                </a:solidFill>
              </a:rPr>
              <a:t>работы, </a:t>
            </a:r>
            <a:r>
              <a:rPr lang="ru-RU" sz="2000" dirty="0">
                <a:solidFill>
                  <a:schemeClr val="tx2"/>
                </a:solidFill>
              </a:rPr>
              <a:t>приказы о премировании, расчетные </a:t>
            </a:r>
            <a:r>
              <a:rPr lang="ru-RU" sz="2000" dirty="0" smtClean="0">
                <a:solidFill>
                  <a:schemeClr val="tx2"/>
                </a:solidFill>
              </a:rPr>
              <a:t>листки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и ведомости. Отказ не </a:t>
            </a:r>
            <a:r>
              <a:rPr lang="ru-RU" sz="2000" dirty="0">
                <a:solidFill>
                  <a:schemeClr val="tx2"/>
                </a:solidFill>
              </a:rPr>
              <a:t>позволяет ППО осуществлять в полном объеме </a:t>
            </a:r>
            <a:r>
              <a:rPr lang="ru-RU" sz="2000" dirty="0" smtClean="0">
                <a:solidFill>
                  <a:schemeClr val="tx2"/>
                </a:solidFill>
              </a:rPr>
              <a:t>ее функции, проверить </a:t>
            </a:r>
            <a:r>
              <a:rPr lang="ru-RU" sz="2000" dirty="0">
                <a:solidFill>
                  <a:schemeClr val="tx2"/>
                </a:solidFill>
              </a:rPr>
              <a:t>правильность </a:t>
            </a:r>
            <a:r>
              <a:rPr lang="ru-RU" sz="2000" dirty="0" smtClean="0">
                <a:solidFill>
                  <a:schemeClr val="tx2"/>
                </a:solidFill>
              </a:rPr>
              <a:t>выплаты зарплаты и </a:t>
            </a:r>
            <a:r>
              <a:rPr lang="ru-RU" sz="2000" dirty="0">
                <a:solidFill>
                  <a:schemeClr val="tx2"/>
                </a:solidFill>
              </a:rPr>
              <a:t>может повлечь </a:t>
            </a:r>
            <a:r>
              <a:rPr lang="ru-RU" sz="2000" dirty="0" smtClean="0">
                <a:solidFill>
                  <a:schemeClr val="tx2"/>
                </a:solidFill>
              </a:rPr>
              <a:t>массовые нарушения.</a:t>
            </a:r>
          </a:p>
          <a:p>
            <a:pPr marL="0" indent="0" algn="r" eaLnBrk="1" hangingPunct="1">
              <a:buNone/>
            </a:pPr>
            <a:r>
              <a:rPr lang="ru-RU" sz="1900" i="1" dirty="0" err="1" smtClean="0">
                <a:solidFill>
                  <a:schemeClr val="tx2"/>
                </a:solidFill>
              </a:rPr>
              <a:t>Апел</a:t>
            </a:r>
            <a:r>
              <a:rPr lang="ru-RU" sz="1900" i="1" dirty="0" smtClean="0">
                <a:solidFill>
                  <a:schemeClr val="tx2"/>
                </a:solidFill>
              </a:rPr>
              <a:t>. определение Свердловского обл. суда </a:t>
            </a:r>
            <a:br>
              <a:rPr lang="ru-RU" sz="1900" i="1" dirty="0" smtClean="0">
                <a:solidFill>
                  <a:schemeClr val="tx2"/>
                </a:solidFill>
              </a:rPr>
            </a:br>
            <a:r>
              <a:rPr lang="ru-RU" sz="1900" i="1" dirty="0" smtClean="0">
                <a:solidFill>
                  <a:schemeClr val="tx2"/>
                </a:solidFill>
              </a:rPr>
              <a:t>от 09.04.2014 № 33-4961/2014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rgbClr val="00B050"/>
                </a:solidFill>
              </a:rPr>
              <a:t>V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Предписания ГИТ выдать профсоюзам штатное расписание законны.</a:t>
            </a: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Касс. определения Санкт-Петербургского гор. суда от 14.11.2011 № 33-16864 (ИКЕА), Верх. </a:t>
            </a:r>
            <a:r>
              <a:rPr lang="ru-RU" sz="1900" i="1" dirty="0">
                <a:solidFill>
                  <a:schemeClr val="tx2"/>
                </a:solidFill>
              </a:rPr>
              <a:t>суда </a:t>
            </a:r>
            <a:r>
              <a:rPr lang="ru-RU" sz="1900" i="1" dirty="0" err="1" smtClean="0">
                <a:solidFill>
                  <a:schemeClr val="tx2"/>
                </a:solidFill>
              </a:rPr>
              <a:t>Респ</a:t>
            </a:r>
            <a:r>
              <a:rPr lang="ru-RU" sz="1900" i="1" dirty="0" smtClean="0">
                <a:solidFill>
                  <a:schemeClr val="tx2"/>
                </a:solidFill>
              </a:rPr>
              <a:t>. Карелия от </a:t>
            </a:r>
            <a:r>
              <a:rPr lang="ru-RU" sz="1900" i="1" dirty="0">
                <a:solidFill>
                  <a:schemeClr val="tx2"/>
                </a:solidFill>
              </a:rPr>
              <a:t>27.01.2012 № 33-242/2012 </a:t>
            </a:r>
            <a:r>
              <a:rPr lang="ru-RU" sz="1900" i="1" dirty="0" smtClean="0">
                <a:solidFill>
                  <a:schemeClr val="tx2"/>
                </a:solidFill>
              </a:rPr>
              <a:t>(Карел. окатыш)</a:t>
            </a:r>
            <a:endParaRPr lang="ru-RU" sz="19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Судебная практика: противоречия                        2/2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4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УЧЕТ МОТИВИРОВАННОГО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5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Случаи учета мнения устанавливаются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ТК РФ,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другими </a:t>
            </a:r>
            <a:r>
              <a:rPr lang="ru-RU" sz="2000" dirty="0">
                <a:solidFill>
                  <a:schemeClr val="tx2"/>
                </a:solidFill>
              </a:rPr>
              <a:t>федеральными </a:t>
            </a:r>
            <a:r>
              <a:rPr lang="ru-RU" sz="2000" dirty="0" smtClean="0">
                <a:solidFill>
                  <a:schemeClr val="tx2"/>
                </a:solidFill>
              </a:rPr>
              <a:t>законами,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иными </a:t>
            </a:r>
            <a:r>
              <a:rPr lang="ru-RU" sz="2000" dirty="0">
                <a:solidFill>
                  <a:schemeClr val="tx2"/>
                </a:solidFill>
              </a:rPr>
              <a:t>нормативными правовыми актами </a:t>
            </a:r>
            <a:r>
              <a:rPr lang="ru-RU" sz="2000" dirty="0" smtClean="0">
                <a:solidFill>
                  <a:schemeClr val="tx2"/>
                </a:solidFill>
              </a:rPr>
              <a:t>РФ,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коллективным договором,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соглашениями.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Коллективный договор, соглашения могут предусматривать </a:t>
            </a:r>
            <a:r>
              <a:rPr lang="ru-RU" sz="2000" u="sng" dirty="0" smtClean="0">
                <a:solidFill>
                  <a:schemeClr val="tx2"/>
                </a:solidFill>
              </a:rPr>
              <a:t>согласование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ЛНА, </a:t>
            </a:r>
            <a:r>
              <a:rPr lang="ru-RU" sz="2000" dirty="0">
                <a:solidFill>
                  <a:schemeClr val="tx2"/>
                </a:solidFill>
              </a:rPr>
              <a:t>принятые без соблюдения установленного </a:t>
            </a:r>
            <a:r>
              <a:rPr lang="ru-RU" sz="2000" dirty="0" smtClean="0">
                <a:solidFill>
                  <a:schemeClr val="tx2"/>
                </a:solidFill>
              </a:rPr>
              <a:t>порядка </a:t>
            </a:r>
            <a:r>
              <a:rPr lang="ru-RU" sz="2000" dirty="0">
                <a:solidFill>
                  <a:schemeClr val="tx2"/>
                </a:solidFill>
              </a:rPr>
              <a:t>учета </a:t>
            </a:r>
            <a:r>
              <a:rPr lang="ru-RU" sz="2000" dirty="0" smtClean="0">
                <a:solidFill>
                  <a:schemeClr val="tx2"/>
                </a:solidFill>
              </a:rPr>
              <a:t>мнения представительного </a:t>
            </a:r>
            <a:r>
              <a:rPr lang="ru-RU" sz="2000" dirty="0">
                <a:solidFill>
                  <a:schemeClr val="tx2"/>
                </a:solidFill>
              </a:rPr>
              <a:t>органа </a:t>
            </a:r>
            <a:r>
              <a:rPr lang="ru-RU" sz="2000" dirty="0" smtClean="0">
                <a:solidFill>
                  <a:schemeClr val="tx2"/>
                </a:solidFill>
              </a:rPr>
              <a:t>работников, </a:t>
            </a:r>
            <a:r>
              <a:rPr lang="ru-RU" sz="2000" u="sng" dirty="0">
                <a:solidFill>
                  <a:schemeClr val="tx2"/>
                </a:solidFill>
              </a:rPr>
              <a:t>не подлежат </a:t>
            </a:r>
            <a:r>
              <a:rPr lang="ru-RU" sz="2000" u="sng" dirty="0" smtClean="0">
                <a:solidFill>
                  <a:schemeClr val="tx2"/>
                </a:solidFill>
              </a:rPr>
              <a:t>применению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Важно</a:t>
            </a:r>
            <a:r>
              <a:rPr lang="ru-RU" sz="2000" b="1" dirty="0">
                <a:solidFill>
                  <a:srgbClr val="FF0000"/>
                </a:solidFill>
              </a:rPr>
              <a:t>! </a:t>
            </a:r>
            <a:r>
              <a:rPr lang="ru-RU" sz="2000" dirty="0" smtClean="0">
                <a:solidFill>
                  <a:schemeClr val="tx2"/>
                </a:solidFill>
              </a:rPr>
              <a:t>Учитывается мнение выборного органа ППО, представляющего </a:t>
            </a:r>
            <a:r>
              <a:rPr lang="ru-RU" sz="2000" dirty="0">
                <a:solidFill>
                  <a:schemeClr val="tx2"/>
                </a:solidFill>
              </a:rPr>
              <a:t>интересы </a:t>
            </a:r>
            <a:r>
              <a:rPr lang="ru-RU" sz="2000" u="sng" dirty="0" smtClean="0">
                <a:solidFill>
                  <a:schemeClr val="tx2"/>
                </a:solidFill>
              </a:rPr>
              <a:t>большинства</a:t>
            </a:r>
            <a:r>
              <a:rPr lang="ru-RU" sz="2000" dirty="0" smtClean="0">
                <a:solidFill>
                  <a:schemeClr val="tx2"/>
                </a:solidFill>
              </a:rPr>
              <a:t> работников (50 % + 1 работник).</a:t>
            </a:r>
          </a:p>
          <a:p>
            <a:pPr marL="0" indent="0" algn="r" eaLnBrk="1" hangingPunct="1">
              <a:buNone/>
            </a:pPr>
            <a:endParaRPr lang="ru-RU" sz="19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8, 372 ТК 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Учет мнения: локальные нормативные акты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Локальный</a:t>
            </a:r>
            <a:r>
              <a:rPr lang="ru-RU" sz="2000" dirty="0">
                <a:solidFill>
                  <a:schemeClr val="tx2"/>
                </a:solidFill>
              </a:rPr>
              <a:t> – применяется к работникам конкретного работодателя.</a:t>
            </a:r>
            <a:br>
              <a:rPr lang="ru-RU" sz="2000" dirty="0">
                <a:solidFill>
                  <a:schemeClr val="tx2"/>
                </a:solidFill>
              </a:rPr>
            </a:b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Нормативный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адресован </a:t>
            </a:r>
            <a:r>
              <a:rPr lang="ru-RU" sz="2000" dirty="0">
                <a:solidFill>
                  <a:schemeClr val="tx2"/>
                </a:solidFill>
              </a:rPr>
              <a:t>широкому кругу </a:t>
            </a:r>
            <a:r>
              <a:rPr lang="ru-RU" sz="2000" dirty="0" smtClean="0">
                <a:solidFill>
                  <a:schemeClr val="tx2"/>
                </a:solidFill>
              </a:rPr>
              <a:t>лиц, не имеет индивидуально-определенного адресата;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применяется </a:t>
            </a:r>
            <a:r>
              <a:rPr lang="ru-RU" sz="2000" dirty="0">
                <a:solidFill>
                  <a:schemeClr val="tx2"/>
                </a:solidFill>
              </a:rPr>
              <a:t>многократно.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Примеры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правила внутреннего трудового распорядка,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положение об оплате труда,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различные положения и инструкции.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Локальный нормативный акт – что это?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 numCol="1"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Порядок </a:t>
            </a:r>
            <a:r>
              <a:rPr lang="ru-RU" sz="2000" dirty="0">
                <a:solidFill>
                  <a:schemeClr val="tx2"/>
                </a:solidFill>
              </a:rPr>
              <a:t>проведения аттестации </a:t>
            </a:r>
            <a:r>
              <a:rPr lang="ru-RU" sz="2000" dirty="0" smtClean="0">
                <a:solidFill>
                  <a:schemeClr val="tx2"/>
                </a:solidFill>
              </a:rPr>
              <a:t>работников (</a:t>
            </a:r>
            <a:r>
              <a:rPr lang="ru-RU" sz="2000" i="1" dirty="0" smtClean="0">
                <a:solidFill>
                  <a:schemeClr val="tx2"/>
                </a:solidFill>
              </a:rPr>
              <a:t>ч. 2 ст. 81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Режим работы</a:t>
            </a:r>
            <a:r>
              <a:rPr lang="ru-RU" sz="2000" dirty="0" smtClean="0">
                <a:solidFill>
                  <a:schemeClr val="tx2"/>
                </a:solidFill>
              </a:rPr>
              <a:t>: перечень </a:t>
            </a:r>
            <a:r>
              <a:rPr lang="ru-RU" sz="2000" dirty="0">
                <a:solidFill>
                  <a:schemeClr val="tx2"/>
                </a:solidFill>
              </a:rPr>
              <a:t>должностей работников с ненормированным рабочим </a:t>
            </a:r>
            <a:r>
              <a:rPr lang="ru-RU" sz="2000" dirty="0" smtClean="0">
                <a:solidFill>
                  <a:schemeClr val="tx2"/>
                </a:solidFill>
              </a:rPr>
              <a:t>днем (</a:t>
            </a:r>
            <a:r>
              <a:rPr lang="ru-RU" sz="2000" i="1" dirty="0" smtClean="0">
                <a:solidFill>
                  <a:schemeClr val="tx2"/>
                </a:solidFill>
              </a:rPr>
              <a:t>ст. 101 ТК РФ</a:t>
            </a:r>
            <a:r>
              <a:rPr lang="ru-RU" sz="2000" dirty="0" smtClean="0">
                <a:solidFill>
                  <a:schemeClr val="tx2"/>
                </a:solidFill>
              </a:rPr>
              <a:t>); графики </a:t>
            </a:r>
            <a:r>
              <a:rPr lang="ru-RU" sz="2000" b="1" dirty="0" smtClean="0">
                <a:solidFill>
                  <a:srgbClr val="FF0000"/>
                </a:solidFill>
              </a:rPr>
              <a:t>! </a:t>
            </a:r>
            <a:r>
              <a:rPr lang="ru-RU" sz="2000" dirty="0" smtClean="0">
                <a:solidFill>
                  <a:schemeClr val="tx2"/>
                </a:solidFill>
              </a:rPr>
              <a:t>сменности (</a:t>
            </a:r>
            <a:r>
              <a:rPr lang="ru-RU" sz="2000" i="1" dirty="0" smtClean="0">
                <a:solidFill>
                  <a:schemeClr val="tx2"/>
                </a:solidFill>
              </a:rPr>
              <a:t>ч. 3 ст. 103 ТК РФ</a:t>
            </a:r>
            <a:r>
              <a:rPr lang="ru-RU" sz="2000" dirty="0" smtClean="0">
                <a:solidFill>
                  <a:schemeClr val="tx2"/>
                </a:solidFill>
              </a:rPr>
              <a:t>); разделение </a:t>
            </a:r>
            <a:r>
              <a:rPr lang="ru-RU" sz="2000" dirty="0">
                <a:solidFill>
                  <a:schemeClr val="tx2"/>
                </a:solidFill>
              </a:rPr>
              <a:t>рабочего дня на </a:t>
            </a:r>
            <a:r>
              <a:rPr lang="ru-RU" sz="2000" dirty="0" smtClean="0">
                <a:solidFill>
                  <a:schemeClr val="tx2"/>
                </a:solidFill>
              </a:rPr>
              <a:t>части (</a:t>
            </a:r>
            <a:r>
              <a:rPr lang="ru-RU" sz="2000" i="1" dirty="0" smtClean="0">
                <a:solidFill>
                  <a:schemeClr val="tx2"/>
                </a:solidFill>
              </a:rPr>
              <a:t>ст. 105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Оплата и нормирование труда</a:t>
            </a:r>
            <a:r>
              <a:rPr lang="ru-RU" sz="2000" dirty="0" smtClean="0">
                <a:solidFill>
                  <a:schemeClr val="tx2"/>
                </a:solidFill>
              </a:rPr>
              <a:t>: размер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порядок </a:t>
            </a:r>
            <a:r>
              <a:rPr lang="ru-RU" sz="2000" dirty="0">
                <a:solidFill>
                  <a:schemeClr val="tx2"/>
                </a:solidFill>
              </a:rPr>
              <a:t>выплаты </a:t>
            </a:r>
            <a:r>
              <a:rPr lang="ru-RU" sz="2000" dirty="0" smtClean="0">
                <a:solidFill>
                  <a:schemeClr val="tx2"/>
                </a:solidFill>
              </a:rPr>
              <a:t>вознаграждения </a:t>
            </a:r>
            <a:r>
              <a:rPr lang="ru-RU" sz="2000" dirty="0">
                <a:solidFill>
                  <a:schemeClr val="tx2"/>
                </a:solidFill>
              </a:rPr>
              <a:t>за нерабочие праздничные </a:t>
            </a:r>
            <a:r>
              <a:rPr lang="ru-RU" sz="2000" dirty="0" smtClean="0">
                <a:solidFill>
                  <a:schemeClr val="tx2"/>
                </a:solidFill>
              </a:rPr>
              <a:t>дни для работников, не получающих оклад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ч. 3 ст. 112 ТК РФ</a:t>
            </a:r>
            <a:r>
              <a:rPr lang="ru-RU" sz="2000" dirty="0" smtClean="0">
                <a:solidFill>
                  <a:schemeClr val="tx2"/>
                </a:solidFill>
              </a:rPr>
              <a:t>); системы </a:t>
            </a:r>
            <a:r>
              <a:rPr lang="ru-RU" sz="2000" dirty="0">
                <a:solidFill>
                  <a:schemeClr val="tx2"/>
                </a:solidFill>
              </a:rPr>
              <a:t>оплаты труда (</a:t>
            </a:r>
            <a:r>
              <a:rPr lang="ru-RU" sz="2000" i="1" dirty="0">
                <a:solidFill>
                  <a:schemeClr val="tx2"/>
                </a:solidFill>
              </a:rPr>
              <a:t>ч. 4 ст. 135 ТК </a:t>
            </a:r>
            <a:r>
              <a:rPr lang="ru-RU" sz="2000" i="1" dirty="0" smtClean="0">
                <a:solidFill>
                  <a:schemeClr val="tx2"/>
                </a:solidFill>
              </a:rPr>
              <a:t>РФ</a:t>
            </a:r>
            <a:r>
              <a:rPr lang="ru-RU" sz="2000" dirty="0" smtClean="0">
                <a:solidFill>
                  <a:schemeClr val="tx2"/>
                </a:solidFill>
              </a:rPr>
              <a:t>); форма </a:t>
            </a:r>
            <a:r>
              <a:rPr lang="ru-RU" sz="2000" dirty="0">
                <a:solidFill>
                  <a:schemeClr val="tx2"/>
                </a:solidFill>
              </a:rPr>
              <a:t>расчетного листка (</a:t>
            </a:r>
            <a:r>
              <a:rPr lang="ru-RU" sz="2000" i="1" dirty="0">
                <a:solidFill>
                  <a:schemeClr val="tx2"/>
                </a:solidFill>
              </a:rPr>
              <a:t>ч. 2 ст. 136 ТК РФ</a:t>
            </a:r>
            <a:r>
              <a:rPr lang="ru-RU" sz="2000" dirty="0" smtClean="0">
                <a:solidFill>
                  <a:schemeClr val="tx2"/>
                </a:solidFill>
              </a:rPr>
              <a:t>); конкретные </a:t>
            </a:r>
            <a:r>
              <a:rPr lang="ru-RU" sz="2000" dirty="0">
                <a:solidFill>
                  <a:schemeClr val="tx2"/>
                </a:solidFill>
              </a:rPr>
              <a:t>размеры повышения оплаты </a:t>
            </a:r>
            <a:r>
              <a:rPr lang="ru-RU" sz="2000" dirty="0" smtClean="0">
                <a:solidFill>
                  <a:schemeClr val="tx2"/>
                </a:solidFill>
              </a:rPr>
              <a:t>труда: на </a:t>
            </a:r>
            <a:r>
              <a:rPr lang="ru-RU" sz="2000" dirty="0">
                <a:solidFill>
                  <a:schemeClr val="tx2"/>
                </a:solidFill>
              </a:rPr>
              <a:t>тяжелых работах, во вредных или опасных условиях труда (</a:t>
            </a:r>
            <a:r>
              <a:rPr lang="ru-RU" sz="2000" i="1" dirty="0">
                <a:solidFill>
                  <a:schemeClr val="tx2"/>
                </a:solidFill>
              </a:rPr>
              <a:t>ч. 3 ст. 147 ТК РФ</a:t>
            </a:r>
            <a:r>
              <a:rPr lang="ru-RU" sz="2000" dirty="0" smtClean="0">
                <a:solidFill>
                  <a:schemeClr val="tx2"/>
                </a:solidFill>
              </a:rPr>
              <a:t>), в </a:t>
            </a:r>
            <a:r>
              <a:rPr lang="ru-RU" sz="2000" dirty="0">
                <a:solidFill>
                  <a:schemeClr val="tx2"/>
                </a:solidFill>
              </a:rPr>
              <a:t>выходной или нерабочий праздничный день 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>
                <a:solidFill>
                  <a:schemeClr val="tx2"/>
                </a:solidFill>
              </a:rPr>
              <a:t>ч. 2 </a:t>
            </a:r>
            <a:r>
              <a:rPr lang="ru-RU" sz="2000" i="1" dirty="0" smtClean="0">
                <a:solidFill>
                  <a:schemeClr val="tx2"/>
                </a:solidFill>
              </a:rPr>
              <a:t>ст</a:t>
            </a:r>
            <a:r>
              <a:rPr lang="ru-RU" sz="2000" i="1" dirty="0">
                <a:solidFill>
                  <a:schemeClr val="tx2"/>
                </a:solidFill>
              </a:rPr>
              <a:t>. 153 ТК РФ</a:t>
            </a:r>
            <a:r>
              <a:rPr lang="ru-RU" sz="2000" dirty="0" smtClean="0">
                <a:solidFill>
                  <a:schemeClr val="tx2"/>
                </a:solidFill>
              </a:rPr>
              <a:t>), в </a:t>
            </a:r>
            <a:r>
              <a:rPr lang="ru-RU" sz="2000" dirty="0">
                <a:solidFill>
                  <a:schemeClr val="tx2"/>
                </a:solidFill>
              </a:rPr>
              <a:t>ночное время (</a:t>
            </a:r>
            <a:r>
              <a:rPr lang="ru-RU" sz="2000" i="1" dirty="0">
                <a:solidFill>
                  <a:schemeClr val="tx2"/>
                </a:solidFill>
              </a:rPr>
              <a:t>ч. 3 ст. 154 ТК РФ</a:t>
            </a:r>
            <a:r>
              <a:rPr lang="ru-RU" sz="2000" dirty="0" smtClean="0">
                <a:solidFill>
                  <a:schemeClr val="tx2"/>
                </a:solidFill>
              </a:rPr>
              <a:t>); </a:t>
            </a:r>
            <a:r>
              <a:rPr lang="ru-RU" sz="2000" dirty="0">
                <a:solidFill>
                  <a:schemeClr val="tx2"/>
                </a:solidFill>
              </a:rPr>
              <a:t>системы нормирования труда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>
                <a:solidFill>
                  <a:schemeClr val="tx2"/>
                </a:solidFill>
              </a:rPr>
              <a:t>ст. 159 ТК РФ</a:t>
            </a:r>
            <a:r>
              <a:rPr lang="ru-RU" sz="2000" dirty="0">
                <a:solidFill>
                  <a:schemeClr val="tx2"/>
                </a:solidFill>
              </a:rPr>
              <a:t>); введение, замена и пересмотр норм труда (</a:t>
            </a:r>
            <a:r>
              <a:rPr lang="ru-RU" sz="2000" i="1" dirty="0">
                <a:solidFill>
                  <a:schemeClr val="tx2"/>
                </a:solidFill>
              </a:rPr>
              <a:t>ч. </a:t>
            </a:r>
            <a:r>
              <a:rPr lang="ru-RU" sz="2000" i="1" dirty="0" smtClean="0">
                <a:solidFill>
                  <a:schemeClr val="tx2"/>
                </a:solidFill>
              </a:rPr>
              <a:t>1 ст</a:t>
            </a:r>
            <a:r>
              <a:rPr lang="ru-RU" sz="2000" i="1" dirty="0">
                <a:solidFill>
                  <a:schemeClr val="tx2"/>
                </a:solidFill>
              </a:rPr>
              <a:t>. 162 ТК РФ</a:t>
            </a:r>
            <a:r>
              <a:rPr lang="ru-RU" sz="2000" dirty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Отпуска</a:t>
            </a:r>
            <a:r>
              <a:rPr lang="ru-RU" sz="2000" dirty="0" smtClean="0">
                <a:solidFill>
                  <a:schemeClr val="tx2"/>
                </a:solidFill>
              </a:rPr>
              <a:t>: порядок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условия предоставления установленных работодателем </a:t>
            </a:r>
            <a:r>
              <a:rPr lang="ru-RU" sz="2000" dirty="0">
                <a:solidFill>
                  <a:schemeClr val="tx2"/>
                </a:solidFill>
              </a:rPr>
              <a:t>дополнительных </a:t>
            </a:r>
            <a:r>
              <a:rPr lang="ru-RU" sz="2000" dirty="0" smtClean="0">
                <a:solidFill>
                  <a:schemeClr val="tx2"/>
                </a:solidFill>
              </a:rPr>
              <a:t>отпусков (</a:t>
            </a:r>
            <a:r>
              <a:rPr lang="ru-RU" sz="2000" i="1" dirty="0" smtClean="0">
                <a:solidFill>
                  <a:schemeClr val="tx2"/>
                </a:solidFill>
              </a:rPr>
              <a:t>ч. 2 ст. 116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Случаи обязательного учета мнения                    1/2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 numCol="1"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Правила внутреннего трудового распорядка (</a:t>
            </a:r>
            <a:r>
              <a:rPr lang="ru-RU" sz="2000" i="1" dirty="0" smtClean="0">
                <a:solidFill>
                  <a:schemeClr val="tx2"/>
                </a:solidFill>
              </a:rPr>
              <a:t>ч. 1 ст. 190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Формы проф. подготовки</a:t>
            </a:r>
            <a:r>
              <a:rPr lang="ru-RU" sz="2000" dirty="0">
                <a:solidFill>
                  <a:schemeClr val="tx2"/>
                </a:solidFill>
              </a:rPr>
              <a:t>, переподготовки и повышения </a:t>
            </a:r>
            <a:r>
              <a:rPr lang="ru-RU" sz="2000" dirty="0" smtClean="0">
                <a:solidFill>
                  <a:schemeClr val="tx2"/>
                </a:solidFill>
              </a:rPr>
              <a:t>квалификации, перечень </a:t>
            </a:r>
            <a:r>
              <a:rPr lang="ru-RU" sz="2000" dirty="0">
                <a:solidFill>
                  <a:schemeClr val="tx2"/>
                </a:solidFill>
              </a:rPr>
              <a:t>необходимых профессий и </a:t>
            </a:r>
            <a:r>
              <a:rPr lang="ru-RU" sz="2000" dirty="0" smtClean="0">
                <a:solidFill>
                  <a:schemeClr val="tx2"/>
                </a:solidFill>
              </a:rPr>
              <a:t>специальностей (</a:t>
            </a:r>
            <a:r>
              <a:rPr lang="ru-RU" sz="2000" i="1" dirty="0" smtClean="0">
                <a:solidFill>
                  <a:schemeClr val="tx2"/>
                </a:solidFill>
              </a:rPr>
              <a:t>ч. 3 ст. 196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Охрана труда</a:t>
            </a:r>
            <a:r>
              <a:rPr lang="ru-RU" sz="2000" dirty="0" smtClean="0">
                <a:solidFill>
                  <a:schemeClr val="tx2"/>
                </a:solidFill>
              </a:rPr>
              <a:t>: локальные нормативные акты </a:t>
            </a:r>
            <a:r>
              <a:rPr lang="ru-RU" sz="2000" dirty="0">
                <a:solidFill>
                  <a:schemeClr val="tx2"/>
                </a:solidFill>
              </a:rPr>
              <a:t>по </a:t>
            </a:r>
            <a:r>
              <a:rPr lang="ru-RU" sz="2000" dirty="0" smtClean="0">
                <a:solidFill>
                  <a:schemeClr val="tx2"/>
                </a:solidFill>
              </a:rPr>
              <a:t>ОТ</a:t>
            </a:r>
            <a:r>
              <a:rPr lang="en-US" sz="2000" dirty="0" smtClean="0">
                <a:solidFill>
                  <a:schemeClr val="tx2"/>
                </a:solidFill>
              </a:rPr>
              <a:t> (</a:t>
            </a:r>
            <a:r>
              <a:rPr lang="ru-RU" sz="2000" i="1" dirty="0" err="1" smtClean="0">
                <a:solidFill>
                  <a:schemeClr val="tx2"/>
                </a:solidFill>
              </a:rPr>
              <a:t>абз</a:t>
            </a:r>
            <a:r>
              <a:rPr lang="ru-RU" sz="2000" i="1" dirty="0" smtClean="0">
                <a:solidFill>
                  <a:schemeClr val="tx2"/>
                </a:solidFill>
              </a:rPr>
              <a:t>. 24 ч.</a:t>
            </a:r>
            <a:r>
              <a:rPr lang="en-US" sz="2000" i="1" dirty="0" smtClean="0">
                <a:solidFill>
                  <a:schemeClr val="tx2"/>
                </a:solidFill>
              </a:rPr>
              <a:t> 3 </a:t>
            </a:r>
            <a:r>
              <a:rPr lang="ru-RU" sz="2000" i="1" dirty="0" smtClean="0">
                <a:solidFill>
                  <a:schemeClr val="tx2"/>
                </a:solidFill>
              </a:rPr>
              <a:t>ст. 214 ТК РФ</a:t>
            </a:r>
            <a:r>
              <a:rPr lang="ru-RU" sz="2000" dirty="0" smtClean="0">
                <a:solidFill>
                  <a:schemeClr val="tx2"/>
                </a:solidFill>
              </a:rPr>
              <a:t>); нормы </a:t>
            </a:r>
            <a:r>
              <a:rPr lang="ru-RU" sz="2000" dirty="0">
                <a:solidFill>
                  <a:schemeClr val="tx2"/>
                </a:solidFill>
              </a:rPr>
              <a:t>бесплатной выдачи </a:t>
            </a:r>
            <a:r>
              <a:rPr lang="ru-RU" sz="2000" dirty="0" smtClean="0">
                <a:solidFill>
                  <a:schemeClr val="tx2"/>
                </a:solidFill>
              </a:rPr>
              <a:t>СИЗ </a:t>
            </a:r>
            <a:r>
              <a:rPr lang="ru-RU" sz="2000" dirty="0">
                <a:solidFill>
                  <a:schemeClr val="tx2"/>
                </a:solidFill>
              </a:rPr>
              <a:t>и смывающих </a:t>
            </a:r>
            <a:r>
              <a:rPr lang="ru-RU" sz="2000" dirty="0" smtClean="0">
                <a:solidFill>
                  <a:schemeClr val="tx2"/>
                </a:solidFill>
              </a:rPr>
              <a:t>средств (</a:t>
            </a:r>
            <a:r>
              <a:rPr lang="ru-RU" sz="2000" i="1" dirty="0" smtClean="0">
                <a:solidFill>
                  <a:schemeClr val="tx2"/>
                </a:solidFill>
              </a:rPr>
              <a:t>ч. 4 ст. 221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err="1" smtClean="0">
                <a:solidFill>
                  <a:schemeClr val="tx2"/>
                </a:solidFill>
              </a:rPr>
              <a:t>Вахтовики</a:t>
            </a:r>
            <a:r>
              <a:rPr lang="ru-RU" sz="2000" dirty="0" smtClean="0">
                <a:solidFill>
                  <a:schemeClr val="tx2"/>
                </a:solidFill>
              </a:rPr>
              <a:t>: порядок применения </a:t>
            </a:r>
            <a:r>
              <a:rPr lang="ru-RU" sz="2000" dirty="0">
                <a:solidFill>
                  <a:schemeClr val="tx2"/>
                </a:solidFill>
              </a:rPr>
              <a:t>вахтового </a:t>
            </a:r>
            <a:r>
              <a:rPr lang="ru-RU" sz="2000" dirty="0" smtClean="0">
                <a:solidFill>
                  <a:schemeClr val="tx2"/>
                </a:solidFill>
              </a:rPr>
              <a:t>метода (</a:t>
            </a:r>
            <a:r>
              <a:rPr lang="ru-RU" sz="2000" i="1" dirty="0" smtClean="0">
                <a:solidFill>
                  <a:schemeClr val="tx2"/>
                </a:solidFill>
              </a:rPr>
              <a:t>ч. 4 ст. 297 ТК РФ</a:t>
            </a:r>
            <a:r>
              <a:rPr lang="ru-RU" sz="2000" dirty="0" smtClean="0">
                <a:solidFill>
                  <a:schemeClr val="tx2"/>
                </a:solidFill>
              </a:rPr>
              <a:t>); увеличение </a:t>
            </a:r>
            <a:r>
              <a:rPr lang="ru-RU" sz="2000" dirty="0">
                <a:solidFill>
                  <a:schemeClr val="tx2"/>
                </a:solidFill>
              </a:rPr>
              <a:t>продолжительности вахты до 3 </a:t>
            </a:r>
            <a:r>
              <a:rPr lang="ru-RU" sz="2000" dirty="0" smtClean="0">
                <a:solidFill>
                  <a:schemeClr val="tx2"/>
                </a:solidFill>
              </a:rPr>
              <a:t>мес. (</a:t>
            </a:r>
            <a:r>
              <a:rPr lang="ru-RU" sz="2000" i="1" dirty="0" smtClean="0">
                <a:solidFill>
                  <a:schemeClr val="tx2"/>
                </a:solidFill>
              </a:rPr>
              <a:t>ч. 2 ст. 299 ТК РФ</a:t>
            </a:r>
            <a:r>
              <a:rPr lang="ru-RU" sz="2000" dirty="0" smtClean="0">
                <a:solidFill>
                  <a:schemeClr val="tx2"/>
                </a:solidFill>
              </a:rPr>
              <a:t>); график работы на вахте (</a:t>
            </a:r>
            <a:r>
              <a:rPr lang="ru-RU" sz="2000" i="1" dirty="0" smtClean="0">
                <a:solidFill>
                  <a:schemeClr val="tx2"/>
                </a:solidFill>
              </a:rPr>
              <a:t>ч. 1 ст. 301 ТК РФ</a:t>
            </a:r>
            <a:r>
              <a:rPr lang="ru-RU" sz="2000" dirty="0" smtClean="0">
                <a:solidFill>
                  <a:schemeClr val="tx2"/>
                </a:solidFill>
              </a:rPr>
              <a:t>); надбавки </a:t>
            </a:r>
            <a:r>
              <a:rPr lang="ru-RU" sz="2000" dirty="0">
                <a:solidFill>
                  <a:schemeClr val="tx2"/>
                </a:solidFill>
              </a:rPr>
              <a:t>за вахтовый метод </a:t>
            </a:r>
            <a:r>
              <a:rPr lang="ru-RU" sz="2000" dirty="0" smtClean="0">
                <a:solidFill>
                  <a:schemeClr val="tx2"/>
                </a:solidFill>
              </a:rPr>
              <a:t>у </a:t>
            </a:r>
            <a:r>
              <a:rPr lang="ru-RU" sz="2000" dirty="0">
                <a:solidFill>
                  <a:schemeClr val="tx2"/>
                </a:solidFill>
              </a:rPr>
              <a:t>работодателей, не относящихся к бюджетной </a:t>
            </a:r>
            <a:r>
              <a:rPr lang="ru-RU" sz="2000" dirty="0" smtClean="0">
                <a:solidFill>
                  <a:schemeClr val="tx2"/>
                </a:solidFill>
              </a:rPr>
              <a:t>сфере (</a:t>
            </a:r>
            <a:r>
              <a:rPr lang="ru-RU" sz="2000" i="1" dirty="0" smtClean="0">
                <a:solidFill>
                  <a:schemeClr val="tx2"/>
                </a:solidFill>
              </a:rPr>
              <a:t>ч. 4 ст. 302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Крайний Север</a:t>
            </a:r>
            <a:r>
              <a:rPr lang="ru-RU" sz="2000" dirty="0" smtClean="0">
                <a:solidFill>
                  <a:schemeClr val="tx2"/>
                </a:solidFill>
              </a:rPr>
              <a:t> (для работодателей</a:t>
            </a:r>
            <a:r>
              <a:rPr lang="ru-RU" sz="2000" dirty="0">
                <a:solidFill>
                  <a:schemeClr val="tx2"/>
                </a:solidFill>
              </a:rPr>
              <a:t>, не относящихся к бюджетной </a:t>
            </a:r>
            <a:r>
              <a:rPr lang="ru-RU" sz="2000" dirty="0" smtClean="0">
                <a:solidFill>
                  <a:schemeClr val="tx2"/>
                </a:solidFill>
              </a:rPr>
              <a:t>сфере): размер, условия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порядок </a:t>
            </a:r>
            <a:r>
              <a:rPr lang="ru-RU" sz="2000" dirty="0">
                <a:solidFill>
                  <a:schemeClr val="tx2"/>
                </a:solidFill>
              </a:rPr>
              <a:t>компенсации расходов на оплату стоимости проезда и провоза багажа к месту использования отпуска и обратно 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ч. 8 ст. 325 ТК РФ</a:t>
            </a:r>
            <a:r>
              <a:rPr lang="ru-RU" sz="2000" dirty="0" smtClean="0">
                <a:solidFill>
                  <a:schemeClr val="tx2"/>
                </a:solidFill>
              </a:rPr>
              <a:t>), расходов</a:t>
            </a:r>
            <a:r>
              <a:rPr lang="ru-RU" sz="2000" dirty="0">
                <a:solidFill>
                  <a:schemeClr val="tx2"/>
                </a:solidFill>
              </a:rPr>
              <a:t>, связанных с </a:t>
            </a:r>
            <a:r>
              <a:rPr lang="ru-RU" sz="2000" dirty="0" smtClean="0">
                <a:solidFill>
                  <a:schemeClr val="tx2"/>
                </a:solidFill>
              </a:rPr>
              <a:t>переездом (</a:t>
            </a:r>
            <a:r>
              <a:rPr lang="ru-RU" sz="2000" i="1" dirty="0" smtClean="0">
                <a:solidFill>
                  <a:schemeClr val="tx2"/>
                </a:solidFill>
              </a:rPr>
              <a:t>ч. 5 ст. 326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>
                <a:solidFill>
                  <a:schemeClr val="bg1"/>
                </a:solidFill>
              </a:rPr>
              <a:t>Случаи обязательного учета мнения                    </a:t>
            </a:r>
            <a:r>
              <a:rPr lang="ru-RU" sz="3100" b="1" dirty="0" smtClean="0">
                <a:solidFill>
                  <a:schemeClr val="bg1"/>
                </a:solidFill>
              </a:rPr>
              <a:t>2/2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8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43808" y="19168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ЛНА с обоснованием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43808" y="19168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ЛНА с обоснованием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0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43808" y="19168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ЛНА с обоснованием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380563" y="49771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46171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Консультации </a:t>
            </a:r>
            <a:r>
              <a:rPr lang="ru-RU" dirty="0" smtClean="0">
                <a:solidFill>
                  <a:srgbClr val="FF0000"/>
                </a:solidFill>
              </a:rPr>
              <a:t>(если не согласен)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907704" y="3723464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 к/дня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43808" y="19168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ЛНА с обоснованием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380563" y="49771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4617132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Консультации </a:t>
            </a:r>
            <a:r>
              <a:rPr lang="ru-RU" dirty="0" smtClean="0">
                <a:solidFill>
                  <a:srgbClr val="FF0000"/>
                </a:solidFill>
              </a:rPr>
              <a:t>(если не согласен)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907704" y="3723464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 к/дня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3630" y="5157192"/>
            <a:ext cx="4214354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Согласие достигнуто: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принятие ЛНА в согласованной редакции.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50134" y="5157192"/>
            <a:ext cx="4214354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Согласие </a:t>
            </a:r>
            <a:r>
              <a:rPr lang="ru-RU" dirty="0" smtClean="0">
                <a:solidFill>
                  <a:schemeClr val="tx1"/>
                </a:solidFill>
              </a:rPr>
              <a:t>не достигнуто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составление протокола разногласий;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работодатель вправе принять ЛНА;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профком вправе обжаловать ЛНА </a:t>
            </a:r>
            <a:r>
              <a:rPr lang="ru-RU" b="1" dirty="0" smtClean="0">
                <a:solidFill>
                  <a:srgbClr val="FF0000"/>
                </a:solidFill>
              </a:rPr>
              <a:t>? </a:t>
            </a:r>
            <a:r>
              <a:rPr lang="ru-RU" dirty="0" smtClean="0">
                <a:solidFill>
                  <a:srgbClr val="FF0000"/>
                </a:solidFill>
              </a:rPr>
              <a:t>в ГИТ или в суд </a:t>
            </a:r>
            <a:r>
              <a:rPr lang="ru-RU" dirty="0" smtClean="0">
                <a:solidFill>
                  <a:schemeClr val="tx1"/>
                </a:solidFill>
              </a:rPr>
              <a:t>либо начать коллективный трудовой спор.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Главы </a:t>
            </a:r>
            <a:r>
              <a:rPr lang="ru-RU" sz="2000" b="1" dirty="0" smtClean="0">
                <a:solidFill>
                  <a:schemeClr val="tx2"/>
                </a:solidFill>
              </a:rPr>
              <a:t>3-9 </a:t>
            </a:r>
            <a:r>
              <a:rPr lang="ru-RU" sz="2000" dirty="0" smtClean="0">
                <a:solidFill>
                  <a:schemeClr val="tx2"/>
                </a:solidFill>
              </a:rPr>
              <a:t>– социальное партнерство: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представительство работников,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ведение коллективных переговоров,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участие в управлении организацией.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Ст. 74, 82</a:t>
            </a:r>
            <a:r>
              <a:rPr lang="ru-RU" sz="2000" b="1" dirty="0">
                <a:solidFill>
                  <a:schemeClr val="tx2"/>
                </a:solidFill>
              </a:rPr>
              <a:t>,</a:t>
            </a:r>
            <a:r>
              <a:rPr lang="ru-RU" sz="2000" b="1" dirty="0" smtClean="0">
                <a:solidFill>
                  <a:schemeClr val="tx2"/>
                </a:solidFill>
              </a:rPr>
              <a:t> 86 и др., глава </a:t>
            </a:r>
            <a:r>
              <a:rPr lang="ru-RU" sz="2000" b="1" dirty="0">
                <a:solidFill>
                  <a:schemeClr val="tx2"/>
                </a:solidFill>
              </a:rPr>
              <a:t>58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– защита прав </a:t>
            </a:r>
            <a:r>
              <a:rPr lang="ru-RU" sz="2000" dirty="0">
                <a:solidFill>
                  <a:schemeClr val="tx2"/>
                </a:solidFill>
              </a:rPr>
              <a:t>работников </a:t>
            </a:r>
            <a:r>
              <a:rPr lang="ru-RU" sz="2000" dirty="0" smtClean="0">
                <a:solidFill>
                  <a:schemeClr val="tx2"/>
                </a:solidFill>
              </a:rPr>
              <a:t>профсоюзами: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профсоюзный контроль в отношении работодателей,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учет мотивированного мнения,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г</a:t>
            </a:r>
            <a:r>
              <a:rPr lang="ru-RU" sz="2000" dirty="0" smtClean="0">
                <a:solidFill>
                  <a:schemeClr val="tx2"/>
                </a:solidFill>
              </a:rPr>
              <a:t>арантии профактиву и создание условий для работы ППО.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Глава </a:t>
            </a:r>
            <a:r>
              <a:rPr lang="ru-RU" sz="2000" b="1" dirty="0">
                <a:solidFill>
                  <a:schemeClr val="tx2"/>
                </a:solidFill>
              </a:rPr>
              <a:t>60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– рассмотрение </a:t>
            </a:r>
            <a:r>
              <a:rPr lang="ru-RU" sz="2000" dirty="0">
                <a:solidFill>
                  <a:schemeClr val="tx2"/>
                </a:solidFill>
              </a:rPr>
              <a:t>и разрешение индивидуальных трудовых </a:t>
            </a:r>
            <a:r>
              <a:rPr lang="ru-RU" sz="2000" dirty="0" smtClean="0">
                <a:solidFill>
                  <a:schemeClr val="tx2"/>
                </a:solidFill>
              </a:rPr>
              <a:t>споров (КТС, суд).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Глава </a:t>
            </a:r>
            <a:r>
              <a:rPr lang="ru-RU" sz="2000" b="1" dirty="0">
                <a:solidFill>
                  <a:schemeClr val="tx2"/>
                </a:solidFill>
              </a:rPr>
              <a:t>61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– рассмотрение </a:t>
            </a:r>
            <a:r>
              <a:rPr lang="ru-RU" sz="2000" dirty="0">
                <a:solidFill>
                  <a:schemeClr val="tx2"/>
                </a:solidFill>
              </a:rPr>
              <a:t>и разрешение коллективных трудовых споров </a:t>
            </a:r>
            <a:r>
              <a:rPr lang="ru-RU" sz="2000" dirty="0" smtClean="0">
                <a:solidFill>
                  <a:schemeClr val="tx2"/>
                </a:solidFill>
              </a:rPr>
              <a:t>(примирительные процедуры, забастовки).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Трудовой кодекс РФ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Решения ненормативного характера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 </a:t>
            </a:r>
            <a:r>
              <a:rPr lang="ru-RU" sz="2000" dirty="0">
                <a:solidFill>
                  <a:schemeClr val="tx2"/>
                </a:solidFill>
              </a:rPr>
              <a:t>обладают нормативностью </a:t>
            </a:r>
            <a:r>
              <a:rPr lang="ru-RU" sz="2000" dirty="0" smtClean="0">
                <a:solidFill>
                  <a:schemeClr val="tx2"/>
                </a:solidFill>
              </a:rPr>
              <a:t>(адресованы конкретным работникам);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 устанавливают правила </a:t>
            </a:r>
            <a:r>
              <a:rPr lang="ru-RU" sz="2000" dirty="0">
                <a:solidFill>
                  <a:schemeClr val="tx2"/>
                </a:solidFill>
              </a:rPr>
              <a:t>длительного характера </a:t>
            </a:r>
            <a:r>
              <a:rPr lang="ru-RU" sz="2000" dirty="0" smtClean="0">
                <a:solidFill>
                  <a:schemeClr val="tx2"/>
                </a:solidFill>
              </a:rPr>
              <a:t>(связаны </a:t>
            </a:r>
            <a:r>
              <a:rPr lang="ru-RU" sz="2000" dirty="0">
                <a:solidFill>
                  <a:schemeClr val="tx2"/>
                </a:solidFill>
              </a:rPr>
              <a:t>с конкретными событиями и датами, по прошествии которых </a:t>
            </a:r>
            <a:r>
              <a:rPr lang="ru-RU" sz="2000" dirty="0" smtClean="0">
                <a:solidFill>
                  <a:schemeClr val="tx2"/>
                </a:solidFill>
              </a:rPr>
              <a:t>утрачивают </a:t>
            </a:r>
            <a:r>
              <a:rPr lang="ru-RU" sz="2000" dirty="0">
                <a:solidFill>
                  <a:schemeClr val="tx2"/>
                </a:solidFill>
              </a:rPr>
              <a:t>силу).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Случаи учета мнения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marL="457200" indent="-457200" eaLnBrk="1" hangingPunct="1">
              <a:buAutoNum type="arabicParenR"/>
            </a:pPr>
            <a:r>
              <a:rPr lang="ru-RU" sz="2000" dirty="0" smtClean="0">
                <a:solidFill>
                  <a:schemeClr val="tx2"/>
                </a:solidFill>
              </a:rPr>
              <a:t>введение </a:t>
            </a:r>
            <a:r>
              <a:rPr lang="ru-RU" sz="2000" dirty="0">
                <a:solidFill>
                  <a:schemeClr val="tx2"/>
                </a:solidFill>
              </a:rPr>
              <a:t>режима неполного рабочего </a:t>
            </a:r>
            <a:r>
              <a:rPr lang="ru-RU" sz="2000" dirty="0" smtClean="0">
                <a:solidFill>
                  <a:schemeClr val="tx2"/>
                </a:solidFill>
              </a:rPr>
              <a:t>времени, </a:t>
            </a:r>
            <a:r>
              <a:rPr lang="ru-RU" sz="2000" dirty="0">
                <a:solidFill>
                  <a:schemeClr val="tx2"/>
                </a:solidFill>
              </a:rPr>
              <a:t>когда </a:t>
            </a:r>
            <a:r>
              <a:rPr lang="ru-RU" sz="2000" dirty="0" smtClean="0">
                <a:solidFill>
                  <a:schemeClr val="tx2"/>
                </a:solidFill>
              </a:rPr>
              <a:t>изменение </a:t>
            </a:r>
            <a:r>
              <a:rPr lang="ru-RU" sz="2000" dirty="0">
                <a:solidFill>
                  <a:schemeClr val="tx2"/>
                </a:solidFill>
              </a:rPr>
              <a:t>организационных или технологических условий </a:t>
            </a:r>
            <a:r>
              <a:rPr lang="ru-RU" sz="2000" dirty="0" smtClean="0">
                <a:solidFill>
                  <a:schemeClr val="tx2"/>
                </a:solidFill>
              </a:rPr>
              <a:t>труда может </a:t>
            </a:r>
            <a:r>
              <a:rPr lang="ru-RU" sz="2000" dirty="0">
                <a:solidFill>
                  <a:schemeClr val="tx2"/>
                </a:solidFill>
              </a:rPr>
              <a:t>повлечь за собой массовое увольнение </a:t>
            </a:r>
            <a:r>
              <a:rPr lang="ru-RU" sz="2000" dirty="0" smtClean="0">
                <a:solidFill>
                  <a:schemeClr val="tx2"/>
                </a:solidFill>
              </a:rPr>
              <a:t>работников + его досрочная отмена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ч. 5, 7 ст. 74 ТК РФ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 eaLnBrk="1" hangingPunct="1">
              <a:buAutoNum type="arabicParenR"/>
            </a:pPr>
            <a:r>
              <a:rPr lang="ru-RU" sz="2000" dirty="0" smtClean="0">
                <a:solidFill>
                  <a:schemeClr val="tx2"/>
                </a:solidFill>
              </a:rPr>
              <a:t>привлечение </a:t>
            </a:r>
            <a:r>
              <a:rPr lang="ru-RU" sz="2000" dirty="0">
                <a:solidFill>
                  <a:schemeClr val="tx2"/>
                </a:solidFill>
              </a:rPr>
              <a:t>работников к сверхурочной </a:t>
            </a:r>
            <a:r>
              <a:rPr lang="ru-RU" sz="2000" dirty="0" smtClean="0">
                <a:solidFill>
                  <a:schemeClr val="tx2"/>
                </a:solidFill>
              </a:rPr>
              <a:t>работе (</a:t>
            </a:r>
            <a:r>
              <a:rPr lang="ru-RU" sz="2000" i="1" dirty="0">
                <a:solidFill>
                  <a:schemeClr val="tx2"/>
                </a:solidFill>
              </a:rPr>
              <a:t>ч</a:t>
            </a:r>
            <a:r>
              <a:rPr lang="ru-RU" sz="2000" i="1" dirty="0" smtClean="0">
                <a:solidFill>
                  <a:schemeClr val="tx2"/>
                </a:solidFill>
              </a:rPr>
              <a:t>. 4 </a:t>
            </a:r>
            <a:r>
              <a:rPr lang="ru-RU" sz="2000" i="1" dirty="0">
                <a:solidFill>
                  <a:schemeClr val="tx2"/>
                </a:solidFill>
              </a:rPr>
              <a:t>ст. 99 ТК </a:t>
            </a:r>
            <a:r>
              <a:rPr lang="ru-RU" sz="2000" i="1" dirty="0" smtClean="0">
                <a:solidFill>
                  <a:schemeClr val="tx2"/>
                </a:solidFill>
              </a:rPr>
              <a:t>РФ</a:t>
            </a:r>
            <a:r>
              <a:rPr lang="ru-RU" sz="2000" dirty="0" smtClean="0">
                <a:solidFill>
                  <a:schemeClr val="tx2"/>
                </a:solidFill>
              </a:rPr>
              <a:t>), к </a:t>
            </a:r>
            <a:r>
              <a:rPr lang="ru-RU" sz="2000" dirty="0">
                <a:solidFill>
                  <a:schemeClr val="tx2"/>
                </a:solidFill>
              </a:rPr>
              <a:t>работе в выходные и нерабочие праздничные </a:t>
            </a:r>
            <a:r>
              <a:rPr lang="ru-RU" sz="2000" dirty="0" smtClean="0">
                <a:solidFill>
                  <a:schemeClr val="tx2"/>
                </a:solidFill>
              </a:rPr>
              <a:t>дни (</a:t>
            </a:r>
            <a:r>
              <a:rPr lang="ru-RU" sz="2000" i="1" dirty="0">
                <a:solidFill>
                  <a:schemeClr val="tx2"/>
                </a:solidFill>
              </a:rPr>
              <a:t>ч. 5 ст. 113 ТК РФ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 eaLnBrk="1" hangingPunct="1">
              <a:buAutoNum type="arabicParenR"/>
            </a:pPr>
            <a:r>
              <a:rPr lang="ru-RU" sz="2000" dirty="0" smtClean="0">
                <a:solidFill>
                  <a:schemeClr val="tx2"/>
                </a:solidFill>
              </a:rPr>
              <a:t>график </a:t>
            </a:r>
            <a:r>
              <a:rPr lang="ru-RU" sz="2000" dirty="0">
                <a:solidFill>
                  <a:schemeClr val="tx2"/>
                </a:solidFill>
              </a:rPr>
              <a:t>отпусков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>
                <a:solidFill>
                  <a:schemeClr val="tx2"/>
                </a:solidFill>
              </a:rPr>
              <a:t>ч. 1 ст. 123 ТК РФ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arenR"/>
            </a:pPr>
            <a:r>
              <a:rPr lang="ru-RU" sz="2000" dirty="0" smtClean="0">
                <a:solidFill>
                  <a:schemeClr val="tx2"/>
                </a:solidFill>
              </a:rPr>
              <a:t>меры </a:t>
            </a:r>
            <a:r>
              <a:rPr lang="ru-RU" sz="2000" dirty="0">
                <a:solidFill>
                  <a:schemeClr val="tx2"/>
                </a:solidFill>
              </a:rPr>
              <a:t>по предотвращению массовых увольнений (</a:t>
            </a:r>
            <a:r>
              <a:rPr lang="ru-RU" sz="2000" i="1" dirty="0">
                <a:solidFill>
                  <a:schemeClr val="tx2"/>
                </a:solidFill>
              </a:rPr>
              <a:t>ч. 4 ст. 180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Порядок учета</a:t>
            </a:r>
            <a:r>
              <a:rPr lang="ru-RU" sz="2000" dirty="0" smtClean="0">
                <a:solidFill>
                  <a:schemeClr val="tx2"/>
                </a:solidFill>
              </a:rPr>
              <a:t>: случаи 1, 3 – ст. 372 ТК РФ, для иных не регламентирован.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Учет мнения: принятие управленческих решений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Увольнение работника, являющегося членом профсоюза, по основаниям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сокращение </a:t>
            </a:r>
            <a:r>
              <a:rPr lang="ru-RU" sz="2000" dirty="0">
                <a:solidFill>
                  <a:schemeClr val="tx2"/>
                </a:solidFill>
              </a:rPr>
              <a:t>численности или штата работников организации, </a:t>
            </a:r>
            <a:r>
              <a:rPr lang="ru-RU" sz="2000" dirty="0" smtClean="0">
                <a:solidFill>
                  <a:schemeClr val="tx2"/>
                </a:solidFill>
              </a:rPr>
              <a:t>ИП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п. 2 ч. 1 ст. 81 ТК РФ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несоответствие </a:t>
            </a:r>
            <a:r>
              <a:rPr lang="ru-RU" sz="2000" dirty="0">
                <a:solidFill>
                  <a:schemeClr val="tx2"/>
                </a:solidFill>
              </a:rPr>
              <a:t>работника занимаемой должности или выполняемой работе вследствие недостаточной квалификации, подтвержденной результатами </a:t>
            </a:r>
            <a:r>
              <a:rPr lang="ru-RU" sz="2000" dirty="0" smtClean="0">
                <a:solidFill>
                  <a:schemeClr val="tx2"/>
                </a:solidFill>
              </a:rPr>
              <a:t>аттестации (</a:t>
            </a:r>
            <a:r>
              <a:rPr lang="ru-RU" sz="2000" i="1" dirty="0" smtClean="0">
                <a:solidFill>
                  <a:schemeClr val="tx2"/>
                </a:solidFill>
              </a:rPr>
              <a:t>п. 3 ч. 1 ст. 81 ТК РФ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неоднократное неисполнение </a:t>
            </a:r>
            <a:r>
              <a:rPr lang="ru-RU" sz="2000" dirty="0">
                <a:solidFill>
                  <a:schemeClr val="tx2"/>
                </a:solidFill>
              </a:rPr>
              <a:t>работником без уважительных причин трудовых обязанностей, если он имеет дисциплинарное </a:t>
            </a:r>
            <a:r>
              <a:rPr lang="ru-RU" sz="2000" dirty="0" smtClean="0">
                <a:solidFill>
                  <a:schemeClr val="tx2"/>
                </a:solidFill>
              </a:rPr>
              <a:t>взыскание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п. 5 ч. 1 ст. 81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+ аттестация: представитель ППО входит в состав аттестационной комиссии.</a:t>
            </a:r>
          </a:p>
          <a:p>
            <a:pPr marL="0" indent="0" eaLnBrk="1" hangingPunct="1"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Ч</a:t>
            </a:r>
            <a:r>
              <a:rPr lang="ru-RU" sz="1900" i="1" dirty="0">
                <a:solidFill>
                  <a:schemeClr val="tx2"/>
                </a:solidFill>
              </a:rPr>
              <a:t>. </a:t>
            </a:r>
            <a:r>
              <a:rPr lang="ru-RU" sz="1900" i="1" dirty="0" smtClean="0">
                <a:solidFill>
                  <a:schemeClr val="tx2"/>
                </a:solidFill>
              </a:rPr>
              <a:t>2, 3 </a:t>
            </a:r>
            <a:r>
              <a:rPr lang="ru-RU" sz="1900" i="1" dirty="0">
                <a:solidFill>
                  <a:schemeClr val="tx2"/>
                </a:solidFill>
              </a:rPr>
              <a:t>ст. 82, ч. 1 ст. 373 ТК </a:t>
            </a:r>
            <a:r>
              <a:rPr lang="ru-RU" sz="1900" i="1" dirty="0" smtClean="0">
                <a:solidFill>
                  <a:schemeClr val="tx2"/>
                </a:solidFill>
              </a:rPr>
              <a:t>РФ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Учет мнения: расторжение трудового договора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2957" y="1739283"/>
            <a:ext cx="4145267" cy="537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приказа и </a:t>
            </a:r>
            <a:r>
              <a:rPr lang="ru-RU" dirty="0">
                <a:solidFill>
                  <a:schemeClr val="tx1"/>
                </a:solidFill>
              </a:rPr>
              <a:t>копии документов, </a:t>
            </a:r>
            <a:r>
              <a:rPr lang="ru-RU" dirty="0" smtClean="0">
                <a:solidFill>
                  <a:schemeClr val="tx1"/>
                </a:solidFill>
              </a:rPr>
              <a:t>являющихся его основанием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2957" y="1739283"/>
            <a:ext cx="4145267" cy="537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приказа и </a:t>
            </a:r>
            <a:r>
              <a:rPr lang="ru-RU" dirty="0">
                <a:solidFill>
                  <a:schemeClr val="tx1"/>
                </a:solidFill>
              </a:rPr>
              <a:t>копии документов, </a:t>
            </a:r>
            <a:r>
              <a:rPr lang="ru-RU" dirty="0" smtClean="0">
                <a:solidFill>
                  <a:schemeClr val="tx1"/>
                </a:solidFill>
              </a:rPr>
              <a:t>являющихся его 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>
                <a:solidFill>
                  <a:schemeClr val="tx1"/>
                </a:solidFill>
              </a:rPr>
              <a:t>7</a:t>
            </a:r>
            <a:r>
              <a:rPr lang="ru-RU" dirty="0" smtClean="0">
                <a:solidFill>
                  <a:schemeClr val="tx1"/>
                </a:solidFill>
              </a:rPr>
              <a:t>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2957" y="1739283"/>
            <a:ext cx="4145267" cy="537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приказа и </a:t>
            </a:r>
            <a:r>
              <a:rPr lang="ru-RU" dirty="0">
                <a:solidFill>
                  <a:schemeClr val="tx1"/>
                </a:solidFill>
              </a:rPr>
              <a:t>копии документов, </a:t>
            </a:r>
            <a:r>
              <a:rPr lang="ru-RU" dirty="0" smtClean="0">
                <a:solidFill>
                  <a:schemeClr val="tx1"/>
                </a:solidFill>
              </a:rPr>
              <a:t>являющихся его 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>
                <a:solidFill>
                  <a:schemeClr val="tx1"/>
                </a:solidFill>
              </a:rPr>
              <a:t>7</a:t>
            </a:r>
            <a:r>
              <a:rPr lang="ru-RU" dirty="0" smtClean="0">
                <a:solidFill>
                  <a:schemeClr val="tx1"/>
                </a:solidFill>
              </a:rPr>
              <a:t>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09351" y="3354843"/>
            <a:ext cx="1977623" cy="14786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вольнение не позднее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 месяца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2957" y="1739283"/>
            <a:ext cx="4145267" cy="537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приказа и </a:t>
            </a:r>
            <a:r>
              <a:rPr lang="ru-RU" dirty="0">
                <a:solidFill>
                  <a:schemeClr val="tx1"/>
                </a:solidFill>
              </a:rPr>
              <a:t>копии документов, </a:t>
            </a:r>
            <a:r>
              <a:rPr lang="ru-RU" dirty="0" smtClean="0">
                <a:solidFill>
                  <a:schemeClr val="tx1"/>
                </a:solidFill>
              </a:rPr>
              <a:t>являющихся его 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>
                <a:solidFill>
                  <a:schemeClr val="tx1"/>
                </a:solidFill>
              </a:rPr>
              <a:t>7</a:t>
            </a:r>
            <a:r>
              <a:rPr lang="ru-RU" dirty="0" smtClean="0">
                <a:solidFill>
                  <a:schemeClr val="tx1"/>
                </a:solidFill>
              </a:rPr>
              <a:t>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55776" y="4617131"/>
            <a:ext cx="4032448" cy="469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Консультации </a:t>
            </a:r>
            <a:r>
              <a:rPr lang="ru-RU" dirty="0" smtClean="0">
                <a:solidFill>
                  <a:srgbClr val="FF0000"/>
                </a:solidFill>
              </a:rPr>
              <a:t>(если не согласен)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+ оформление протокола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614312" y="3735033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 </a:t>
            </a:r>
            <a:r>
              <a:rPr lang="ru-RU" u="sng" dirty="0" smtClean="0">
                <a:solidFill>
                  <a:schemeClr val="tx1"/>
                </a:solidFill>
              </a:rPr>
              <a:t>раб</a:t>
            </a:r>
            <a:r>
              <a:rPr lang="ru-RU" dirty="0" smtClean="0">
                <a:solidFill>
                  <a:schemeClr val="tx1"/>
                </a:solidFill>
              </a:rPr>
              <a:t>/дня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>
            <a:off x="2380563" y="5086416"/>
            <a:ext cx="4320480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09351" y="3354843"/>
            <a:ext cx="1977623" cy="14786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вольнение не позднее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 месяца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5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Порядок учета мнения</a:t>
            </a:r>
            <a:endParaRPr lang="ru-RU" sz="31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Работодатель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6732240" y="1916832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Выборный орган ППО (профком)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11760" y="2276872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3628257"/>
            <a:ext cx="432048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2957" y="1739283"/>
            <a:ext cx="4145267" cy="537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приказа и </a:t>
            </a:r>
            <a:r>
              <a:rPr lang="ru-RU" dirty="0">
                <a:solidFill>
                  <a:schemeClr val="tx1"/>
                </a:solidFill>
              </a:rPr>
              <a:t>копии документов, </a:t>
            </a:r>
            <a:r>
              <a:rPr lang="ru-RU" dirty="0" smtClean="0">
                <a:solidFill>
                  <a:schemeClr val="tx1"/>
                </a:solidFill>
              </a:rPr>
              <a:t>являющихся его основанием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68217"/>
            <a:ext cx="345638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Мотивированное мнение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507396" y="2368279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>
                <a:solidFill>
                  <a:schemeClr val="tx1"/>
                </a:solidFill>
              </a:rPr>
              <a:t>7</a:t>
            </a:r>
            <a:r>
              <a:rPr lang="ru-RU" dirty="0" smtClean="0">
                <a:solidFill>
                  <a:schemeClr val="tx1"/>
                </a:solidFill>
              </a:rPr>
              <a:t> раб/дней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55776" y="4617131"/>
            <a:ext cx="4032448" cy="469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Консультации </a:t>
            </a:r>
            <a:r>
              <a:rPr lang="ru-RU" dirty="0" smtClean="0">
                <a:solidFill>
                  <a:srgbClr val="FF0000"/>
                </a:solidFill>
              </a:rPr>
              <a:t>(если не согласен)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+ оформление протокола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614312" y="3735033"/>
            <a:ext cx="2193647" cy="828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 </a:t>
            </a:r>
            <a:r>
              <a:rPr lang="ru-RU" u="sng" dirty="0" smtClean="0">
                <a:solidFill>
                  <a:schemeClr val="tx1"/>
                </a:solidFill>
              </a:rPr>
              <a:t>раб</a:t>
            </a:r>
            <a:r>
              <a:rPr lang="ru-RU" dirty="0" smtClean="0">
                <a:solidFill>
                  <a:schemeClr val="tx1"/>
                </a:solidFill>
              </a:rPr>
              <a:t>/дня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3630" y="5157192"/>
            <a:ext cx="4214354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Работодатель: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вправе уволить работника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(по истечении 10 раб/дней со дня направления проекта).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50134" y="5157192"/>
            <a:ext cx="4214354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Работник / профком: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- вправе обжаловать увольнение </a:t>
            </a:r>
            <a:r>
              <a:rPr lang="ru-RU" b="1" dirty="0" smtClean="0">
                <a:solidFill>
                  <a:srgbClr val="FF0000"/>
                </a:solidFill>
              </a:rPr>
              <a:t>? </a:t>
            </a:r>
            <a:r>
              <a:rPr lang="ru-RU" dirty="0" smtClean="0">
                <a:solidFill>
                  <a:srgbClr val="FF0000"/>
                </a:solidFill>
              </a:rPr>
              <a:t>в ГИТ </a:t>
            </a:r>
            <a:r>
              <a:rPr lang="ru-RU" dirty="0" smtClean="0">
                <a:solidFill>
                  <a:schemeClr val="tx1"/>
                </a:solidFill>
              </a:rPr>
              <a:t>или в суд (в течение 1 месяца).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>
            <a:off x="2380563" y="5086416"/>
            <a:ext cx="4320480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09351" y="3354843"/>
            <a:ext cx="1977623" cy="14786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вольнение не позднее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 месяца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 дня получения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Увольнение руководителя </a:t>
            </a:r>
            <a:r>
              <a:rPr lang="ru-RU" sz="2000" dirty="0">
                <a:solidFill>
                  <a:schemeClr val="tx2"/>
                </a:solidFill>
              </a:rPr>
              <a:t>(</a:t>
            </a:r>
            <a:r>
              <a:rPr lang="ru-RU" sz="2000" dirty="0" smtClean="0">
                <a:solidFill>
                  <a:schemeClr val="tx2"/>
                </a:solidFill>
              </a:rPr>
              <a:t>зам. </a:t>
            </a:r>
            <a:r>
              <a:rPr lang="ru-RU" sz="2000" dirty="0">
                <a:solidFill>
                  <a:schemeClr val="tx2"/>
                </a:solidFill>
              </a:rPr>
              <a:t>руководителя) выборного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ППО, </a:t>
            </a:r>
            <a:r>
              <a:rPr lang="ru-RU" sz="2000" dirty="0">
                <a:solidFill>
                  <a:schemeClr val="tx2"/>
                </a:solidFill>
              </a:rPr>
              <a:t>выборного коллегиального органа структурного подразделения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dirty="0">
                <a:solidFill>
                  <a:schemeClr val="tx2"/>
                </a:solidFill>
              </a:rPr>
              <a:t>не ниже цеховых и приравненных к ним</a:t>
            </a:r>
            <a:r>
              <a:rPr lang="ru-RU" sz="2000" dirty="0" smtClean="0">
                <a:solidFill>
                  <a:schemeClr val="tx2"/>
                </a:solidFill>
              </a:rPr>
              <a:t>) по п. 2 ч. 1 ст. 81 ТК РФ (сокращение) / по п. 3 ч. 1 ст. 81 ТК РФ (аттестация) </a:t>
            </a:r>
            <a:r>
              <a:rPr lang="ru-RU" sz="2000" b="1" dirty="0" smtClean="0">
                <a:solidFill>
                  <a:schemeClr val="tx2"/>
                </a:solidFill>
              </a:rPr>
              <a:t>=</a:t>
            </a:r>
            <a:r>
              <a:rPr lang="en-US" sz="2000" b="1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u="sng" dirty="0" smtClean="0">
                <a:solidFill>
                  <a:schemeClr val="tx2"/>
                </a:solidFill>
              </a:rPr>
              <a:t>с согласия </a:t>
            </a:r>
            <a:r>
              <a:rPr lang="ru-RU" sz="2000" u="sng" dirty="0">
                <a:solidFill>
                  <a:schemeClr val="tx2"/>
                </a:solidFill>
              </a:rPr>
              <a:t>вышестоящего выборного </a:t>
            </a:r>
            <a:r>
              <a:rPr lang="ru-RU" sz="2000" u="sng" dirty="0" smtClean="0">
                <a:solidFill>
                  <a:schemeClr val="tx2"/>
                </a:solidFill>
              </a:rPr>
              <a:t>профоргана</a:t>
            </a:r>
            <a:r>
              <a:rPr lang="ru-RU" sz="2000" dirty="0" smtClean="0">
                <a:solidFill>
                  <a:schemeClr val="tx2"/>
                </a:solidFill>
              </a:rPr>
              <a:t>; по </a:t>
            </a:r>
            <a:r>
              <a:rPr lang="ru-RU" sz="2000" dirty="0">
                <a:solidFill>
                  <a:schemeClr val="tx2"/>
                </a:solidFill>
              </a:rPr>
              <a:t>п. 5 ч. 1 ст. 81 ТК РФ (неоднократное неисполнение обязанностей</a:t>
            </a:r>
            <a:r>
              <a:rPr lang="ru-RU" sz="2000" dirty="0" smtClean="0">
                <a:solidFill>
                  <a:schemeClr val="tx2"/>
                </a:solidFill>
              </a:rPr>
              <a:t>) </a:t>
            </a:r>
            <a:r>
              <a:rPr lang="ru-RU" sz="2000" b="1" dirty="0" smtClean="0">
                <a:solidFill>
                  <a:schemeClr val="tx2"/>
                </a:solidFill>
              </a:rPr>
              <a:t>=</a:t>
            </a:r>
            <a:r>
              <a:rPr lang="en-US" sz="2000" b="1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u="sng" dirty="0" smtClean="0">
                <a:solidFill>
                  <a:schemeClr val="tx2"/>
                </a:solidFill>
              </a:rPr>
              <a:t>с учетом его мотивированного мнения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Процедура: предоставление ответа в течение </a:t>
            </a:r>
            <a:r>
              <a:rPr lang="ru-RU" sz="2000" dirty="0">
                <a:solidFill>
                  <a:schemeClr val="tx2"/>
                </a:solidFill>
              </a:rPr>
              <a:t>7 </a:t>
            </a:r>
            <a:r>
              <a:rPr lang="ru-RU" sz="2000" dirty="0" smtClean="0">
                <a:solidFill>
                  <a:schemeClr val="tx2"/>
                </a:solidFill>
              </a:rPr>
              <a:t>раб/дней </a:t>
            </a:r>
            <a:r>
              <a:rPr lang="ru-RU" sz="2000" dirty="0">
                <a:solidFill>
                  <a:schemeClr val="tx2"/>
                </a:solidFill>
              </a:rPr>
              <a:t>со дня получения от работодателя проекта приказа и копий </a:t>
            </a:r>
            <a:r>
              <a:rPr lang="ru-RU" sz="2000" dirty="0" smtClean="0">
                <a:solidFill>
                  <a:schemeClr val="tx2"/>
                </a:solidFill>
              </a:rPr>
              <a:t>документов. Несогласие обжалуется в суд, а при отрицательном мнении стороны вправе в течение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3 раб/дней провести </a:t>
            </a:r>
            <a:r>
              <a:rPr lang="ru-RU" sz="2000" dirty="0">
                <a:solidFill>
                  <a:schemeClr val="tx2"/>
                </a:solidFill>
              </a:rPr>
              <a:t>дополнительные консультации (протокол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Не учитывается решение профсоюза, не представленное </a:t>
            </a:r>
            <a:r>
              <a:rPr lang="ru-RU" sz="2000" dirty="0">
                <a:solidFill>
                  <a:schemeClr val="tx2"/>
                </a:solidFill>
              </a:rPr>
              <a:t>в установленный </a:t>
            </a:r>
            <a:r>
              <a:rPr lang="ru-RU" sz="2000" dirty="0" smtClean="0">
                <a:solidFill>
                  <a:schemeClr val="tx2"/>
                </a:solidFill>
              </a:rPr>
              <a:t>срок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/ признанное </a:t>
            </a:r>
            <a:r>
              <a:rPr lang="ru-RU" sz="2000" dirty="0">
                <a:solidFill>
                  <a:schemeClr val="tx2"/>
                </a:solidFill>
              </a:rPr>
              <a:t>судом </a:t>
            </a:r>
            <a:r>
              <a:rPr lang="ru-RU" sz="2000" dirty="0" smtClean="0">
                <a:solidFill>
                  <a:schemeClr val="tx2"/>
                </a:solidFill>
              </a:rPr>
              <a:t>необоснованным. Увольнение – в течение месяца с </a:t>
            </a:r>
            <a:r>
              <a:rPr lang="ru-RU" sz="2000" dirty="0">
                <a:solidFill>
                  <a:schemeClr val="tx2"/>
                </a:solidFill>
              </a:rPr>
              <a:t>момента получения </a:t>
            </a:r>
            <a:r>
              <a:rPr lang="ru-RU" sz="2000" dirty="0" smtClean="0">
                <a:solidFill>
                  <a:schemeClr val="tx2"/>
                </a:solidFill>
              </a:rPr>
              <a:t>решения / истечения срока </a:t>
            </a:r>
            <a:r>
              <a:rPr lang="ru-RU" sz="2000" dirty="0">
                <a:solidFill>
                  <a:schemeClr val="tx2"/>
                </a:solidFill>
              </a:rPr>
              <a:t>на </a:t>
            </a:r>
            <a:r>
              <a:rPr lang="ru-RU" sz="2000" dirty="0" smtClean="0">
                <a:solidFill>
                  <a:schemeClr val="tx2"/>
                </a:solidFill>
              </a:rPr>
              <a:t>его представление / вступления </a:t>
            </a:r>
            <a:r>
              <a:rPr lang="ru-RU" sz="2000" dirty="0">
                <a:solidFill>
                  <a:schemeClr val="tx2"/>
                </a:solidFill>
              </a:rPr>
              <a:t>в силу решения суда о признании необоснованным </a:t>
            </a:r>
            <a:r>
              <a:rPr lang="ru-RU" sz="2000" dirty="0" smtClean="0">
                <a:solidFill>
                  <a:schemeClr val="tx2"/>
                </a:solidFill>
              </a:rPr>
              <a:t>несогласия.</a:t>
            </a: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374 ТК РФ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Защита профлидеров: особенности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76872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algn="ctr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ПРОФСОЮЗНЫЙ КОНТРОЛЬ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4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Право </a:t>
            </a:r>
            <a:r>
              <a:rPr lang="ru-RU" sz="2000" dirty="0">
                <a:solidFill>
                  <a:schemeClr val="tx2"/>
                </a:solidFill>
              </a:rPr>
              <a:t>на осуществление профсоюзного контроля за соблюдением работодателями, должностными </a:t>
            </a:r>
            <a:r>
              <a:rPr lang="ru-RU" sz="2000" dirty="0" smtClean="0">
                <a:solidFill>
                  <a:schemeClr val="tx2"/>
                </a:solidFill>
              </a:rPr>
              <a:t>лицами трудового законодательства,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т. ч. </a:t>
            </a:r>
            <a:r>
              <a:rPr lang="ru-RU" sz="2000" dirty="0">
                <a:solidFill>
                  <a:schemeClr val="tx2"/>
                </a:solidFill>
              </a:rPr>
              <a:t>по вопросам трудового </a:t>
            </a:r>
            <a:r>
              <a:rPr lang="ru-RU" sz="2000" dirty="0" smtClean="0">
                <a:solidFill>
                  <a:schemeClr val="tx2"/>
                </a:solidFill>
              </a:rPr>
              <a:t>договора, </a:t>
            </a:r>
            <a:r>
              <a:rPr lang="ru-RU" sz="2000" dirty="0">
                <a:solidFill>
                  <a:schemeClr val="tx2"/>
                </a:solidFill>
              </a:rPr>
              <a:t>рабочего времени и времени отдыха, оплаты труда, гарантий и компенсаций, льгот и преимуществ, а также по другим социально-трудовым вопросам в организациях, в которых работают члены данного </a:t>
            </a:r>
            <a:r>
              <a:rPr lang="ru-RU" sz="2000" dirty="0" smtClean="0">
                <a:solidFill>
                  <a:schemeClr val="tx2"/>
                </a:solidFill>
              </a:rPr>
              <a:t>профсоюза.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Право </a:t>
            </a:r>
            <a:r>
              <a:rPr lang="ru-RU" sz="2000" dirty="0">
                <a:solidFill>
                  <a:schemeClr val="tx2"/>
                </a:solidFill>
              </a:rPr>
              <a:t>требовать устранения выявленных </a:t>
            </a:r>
            <a:r>
              <a:rPr lang="ru-RU" sz="2000" dirty="0" smtClean="0">
                <a:solidFill>
                  <a:schemeClr val="tx2"/>
                </a:solidFill>
              </a:rPr>
              <a:t>нарушений.</a:t>
            </a:r>
            <a:br>
              <a:rPr lang="ru-RU" sz="2000" dirty="0" smtClean="0">
                <a:solidFill>
                  <a:schemeClr val="tx2"/>
                </a:solidFill>
              </a:rPr>
            </a:b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Работодатели</a:t>
            </a:r>
            <a:r>
              <a:rPr lang="ru-RU" sz="2000" dirty="0">
                <a:solidFill>
                  <a:schemeClr val="tx2"/>
                </a:solidFill>
              </a:rPr>
              <a:t>, должностные лица обязаны </a:t>
            </a:r>
            <a:r>
              <a:rPr lang="ru-RU" sz="2000" u="sng" dirty="0">
                <a:solidFill>
                  <a:schemeClr val="tx2"/>
                </a:solidFill>
              </a:rPr>
              <a:t>в недельный срок</a:t>
            </a:r>
            <a:r>
              <a:rPr lang="ru-RU" sz="2000" dirty="0">
                <a:solidFill>
                  <a:schemeClr val="tx2"/>
                </a:solidFill>
              </a:rPr>
              <a:t> с момента получения требования об устранении </a:t>
            </a:r>
            <a:r>
              <a:rPr lang="ru-RU" sz="2000" dirty="0" smtClean="0">
                <a:solidFill>
                  <a:schemeClr val="tx2"/>
                </a:solidFill>
              </a:rPr>
              <a:t>нарушений </a:t>
            </a:r>
            <a:r>
              <a:rPr lang="ru-RU" sz="2000" dirty="0">
                <a:solidFill>
                  <a:schemeClr val="tx2"/>
                </a:solidFill>
              </a:rPr>
              <a:t>сообщить профсоюзу о результатах его рассмотрения и принятых мерах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Взаимодействие </a:t>
            </a:r>
            <a:r>
              <a:rPr lang="ru-RU" sz="2000" dirty="0">
                <a:solidFill>
                  <a:schemeClr val="tx2"/>
                </a:solidFill>
              </a:rPr>
              <a:t>с </a:t>
            </a:r>
            <a:r>
              <a:rPr lang="ru-RU" sz="2000" dirty="0" smtClean="0">
                <a:solidFill>
                  <a:schemeClr val="tx2"/>
                </a:solidFill>
              </a:rPr>
              <a:t>ГИТ, </a:t>
            </a:r>
            <a:r>
              <a:rPr lang="ru-RU" sz="2000" dirty="0">
                <a:solidFill>
                  <a:schemeClr val="tx2"/>
                </a:solidFill>
              </a:rPr>
              <a:t>с иными федеральными органами исполнительной власти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b="1" dirty="0" smtClean="0">
                <a:solidFill>
                  <a:srgbClr val="00B050"/>
                </a:solidFill>
              </a:rPr>
              <a:t>+ </a:t>
            </a:r>
            <a:r>
              <a:rPr lang="ru-RU" sz="2000" b="1" i="1" dirty="0" smtClean="0">
                <a:solidFill>
                  <a:srgbClr val="00B050"/>
                </a:solidFill>
              </a:rPr>
              <a:t>ст. 356 ТК РФ</a:t>
            </a: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</a:t>
            </a:r>
            <a:r>
              <a:rPr lang="ru-RU" sz="1900" i="1" dirty="0">
                <a:solidFill>
                  <a:schemeClr val="tx2"/>
                </a:solidFill>
              </a:rPr>
              <a:t>. 370 ТК </a:t>
            </a:r>
            <a:r>
              <a:rPr lang="ru-RU" sz="1900" i="1" dirty="0" smtClean="0">
                <a:solidFill>
                  <a:schemeClr val="tx2"/>
                </a:solidFill>
              </a:rPr>
              <a:t>РФ, ст. 19 Федерального закона о профсоюзах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Право на профсоюзный контроль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Часть первая:</a:t>
            </a: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Глава 4 </a:t>
            </a:r>
            <a:r>
              <a:rPr lang="ru-RU" sz="2000" dirty="0" smtClean="0">
                <a:solidFill>
                  <a:schemeClr val="tx2"/>
                </a:solidFill>
              </a:rPr>
              <a:t>– юридические лица: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основные положения и понятия (НКО, корпорация,  </a:t>
            </a:r>
            <a:r>
              <a:rPr lang="ru-RU" sz="2000" dirty="0" err="1" smtClean="0">
                <a:solidFill>
                  <a:schemeClr val="tx2"/>
                </a:solidFill>
              </a:rPr>
              <a:t>ООрг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err="1" smtClean="0">
                <a:solidFill>
                  <a:schemeClr val="tx2"/>
                </a:solidFill>
              </a:rPr>
              <a:t>госрегистрация</a:t>
            </a:r>
            <a:r>
              <a:rPr lang="ru-RU" sz="2000" dirty="0" smtClean="0">
                <a:solidFill>
                  <a:schemeClr val="tx2"/>
                </a:solidFill>
              </a:rPr>
              <a:t>, реорганизация и ликвидация;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управление в корпорации, права и обязанности ее участников;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</a:t>
            </a:r>
            <a:r>
              <a:rPr lang="ru-RU" sz="2000" dirty="0" smtClean="0">
                <a:solidFill>
                  <a:schemeClr val="tx2"/>
                </a:solidFill>
              </a:rPr>
              <a:t>бщие положения о НКО, об </a:t>
            </a:r>
            <a:r>
              <a:rPr lang="ru-RU" sz="2000" dirty="0" err="1" smtClean="0">
                <a:solidFill>
                  <a:schemeClr val="tx2"/>
                </a:solidFill>
              </a:rPr>
              <a:t>ООрг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None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Глава </a:t>
            </a:r>
            <a:r>
              <a:rPr lang="ru-RU" sz="2000" b="1" dirty="0" smtClean="0">
                <a:solidFill>
                  <a:schemeClr val="tx2"/>
                </a:solidFill>
              </a:rPr>
              <a:t>9.1 </a:t>
            </a:r>
            <a:r>
              <a:rPr lang="ru-RU" sz="2000" dirty="0">
                <a:solidFill>
                  <a:schemeClr val="tx2"/>
                </a:solidFill>
              </a:rPr>
              <a:t>– </a:t>
            </a:r>
            <a:r>
              <a:rPr lang="ru-RU" sz="2000" dirty="0" smtClean="0">
                <a:solidFill>
                  <a:schemeClr val="tx2"/>
                </a:solidFill>
              </a:rPr>
              <a:t>решения собраний: </a:t>
            </a:r>
            <a:r>
              <a:rPr lang="ru-RU" sz="2000" b="1" dirty="0" smtClean="0">
                <a:solidFill>
                  <a:srgbClr val="00B050"/>
                </a:solidFill>
              </a:rPr>
              <a:t>профсоюзные конференции и собрания!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правила принятия решений;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недействительность решений.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Раздел </a:t>
            </a:r>
            <a:r>
              <a:rPr lang="en-US" sz="2000" b="1" dirty="0" smtClean="0">
                <a:solidFill>
                  <a:schemeClr val="tx2"/>
                </a:solidFill>
              </a:rPr>
              <a:t>III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– </a:t>
            </a:r>
            <a:r>
              <a:rPr lang="ru-RU" sz="2000" dirty="0" smtClean="0">
                <a:solidFill>
                  <a:schemeClr val="tx2"/>
                </a:solidFill>
              </a:rPr>
              <a:t>общие положения об обязательствах и договорах.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Часть вторая: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отдельные виды обязательств (договоры).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Гражданский кодекс РФ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3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Право </a:t>
            </a:r>
            <a:r>
              <a:rPr lang="ru-RU" sz="2000" b="1" dirty="0">
                <a:solidFill>
                  <a:schemeClr val="tx2"/>
                </a:solidFill>
              </a:rPr>
              <a:t>создавать </a:t>
            </a:r>
            <a:r>
              <a:rPr lang="ru-RU" sz="2000" b="1" dirty="0" smtClean="0">
                <a:solidFill>
                  <a:schemeClr val="tx2"/>
                </a:solidFill>
              </a:rPr>
              <a:t>инспекции труда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общероссийский профсоюз,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общероссийское объединение профсоюзов,  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м</a:t>
            </a:r>
            <a:r>
              <a:rPr lang="ru-RU" sz="2000" dirty="0" smtClean="0">
                <a:solidFill>
                  <a:schemeClr val="tx2"/>
                </a:solidFill>
              </a:rPr>
              <a:t>ежрегиональное объединение организаций профсоюзов,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территориальное объединение организаций профсоюзов на территории субъекта РФ.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Инспекции труда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правовые;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технические.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dirty="0">
                <a:solidFill>
                  <a:schemeClr val="tx2"/>
                </a:solidFill>
              </a:rPr>
              <a:t>+ </a:t>
            </a:r>
            <a:r>
              <a:rPr lang="ru-RU" sz="2000" b="1" dirty="0" smtClean="0">
                <a:solidFill>
                  <a:schemeClr val="tx2"/>
                </a:solidFill>
              </a:rPr>
              <a:t>уполномоченные </a:t>
            </a:r>
            <a:r>
              <a:rPr lang="ru-RU" sz="2000" b="1" dirty="0">
                <a:solidFill>
                  <a:schemeClr val="tx2"/>
                </a:solidFill>
              </a:rPr>
              <a:t>(доверенные) лица по </a:t>
            </a:r>
            <a:r>
              <a:rPr lang="ru-RU" sz="2000" b="1" dirty="0" smtClean="0">
                <a:solidFill>
                  <a:schemeClr val="tx2"/>
                </a:solidFill>
              </a:rPr>
              <a:t>ОТ</a:t>
            </a:r>
            <a:endParaRPr lang="ru-RU" sz="2000" b="1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Профсоюзные инспекции труда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9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беспрепятственно посещать организации </a:t>
            </a:r>
            <a:r>
              <a:rPr lang="ru-RU" sz="2000" dirty="0">
                <a:solidFill>
                  <a:schemeClr val="tx2"/>
                </a:solidFill>
              </a:rPr>
              <a:t>для проведения </a:t>
            </a:r>
            <a:r>
              <a:rPr lang="ru-RU" sz="2000" dirty="0" smtClean="0">
                <a:solidFill>
                  <a:schemeClr val="tx2"/>
                </a:solidFill>
              </a:rPr>
              <a:t>проверок;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осуществлять контроль за соблюдением </a:t>
            </a:r>
            <a:r>
              <a:rPr lang="ru-RU" sz="2000" dirty="0" smtClean="0">
                <a:solidFill>
                  <a:schemeClr val="tx2"/>
                </a:solidFill>
              </a:rPr>
              <a:t>трудового законодательства;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проводить </a:t>
            </a:r>
            <a:r>
              <a:rPr lang="ru-RU" sz="2000" dirty="0">
                <a:solidFill>
                  <a:schemeClr val="tx2"/>
                </a:solidFill>
              </a:rPr>
              <a:t>независимую экспертизу условий труда и обеспечения безопасности работников;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участвовать в </a:t>
            </a:r>
            <a:r>
              <a:rPr lang="ru-RU" sz="2000" dirty="0">
                <a:solidFill>
                  <a:schemeClr val="tx2"/>
                </a:solidFill>
              </a:rPr>
              <a:t>расследовании </a:t>
            </a:r>
            <a:r>
              <a:rPr lang="ru-RU" sz="2000" dirty="0" smtClean="0">
                <a:solidFill>
                  <a:schemeClr val="tx2"/>
                </a:solidFill>
              </a:rPr>
              <a:t>НСП и профессиональных </a:t>
            </a:r>
            <a:r>
              <a:rPr lang="ru-RU" sz="2000" dirty="0">
                <a:solidFill>
                  <a:schemeClr val="tx2"/>
                </a:solidFill>
              </a:rPr>
              <a:t>заболеваний;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получать </a:t>
            </a:r>
            <a:r>
              <a:rPr lang="ru-RU" sz="2000" dirty="0">
                <a:solidFill>
                  <a:schemeClr val="tx2"/>
                </a:solidFill>
              </a:rPr>
              <a:t>информацию </a:t>
            </a:r>
            <a:r>
              <a:rPr lang="ru-RU" sz="2000" dirty="0" smtClean="0">
                <a:solidFill>
                  <a:schemeClr val="tx2"/>
                </a:solidFill>
              </a:rPr>
              <a:t>о </a:t>
            </a:r>
            <a:r>
              <a:rPr lang="ru-RU" sz="2000" dirty="0">
                <a:solidFill>
                  <a:schemeClr val="tx2"/>
                </a:solidFill>
              </a:rPr>
              <a:t>состоянии условий и охраны труда, а также о всех </a:t>
            </a:r>
            <a:r>
              <a:rPr lang="ru-RU" sz="2000" dirty="0" smtClean="0">
                <a:solidFill>
                  <a:schemeClr val="tx2"/>
                </a:solidFill>
              </a:rPr>
              <a:t>НСП и профессиональных заболеваниях</a:t>
            </a:r>
            <a:r>
              <a:rPr lang="ru-RU" sz="2000" dirty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защищать </a:t>
            </a:r>
            <a:r>
              <a:rPr lang="ru-RU" sz="2000" dirty="0">
                <a:solidFill>
                  <a:schemeClr val="tx2"/>
                </a:solidFill>
              </a:rPr>
              <a:t>права и законные интересы членов </a:t>
            </a:r>
            <a:r>
              <a:rPr lang="ru-RU" sz="2000" dirty="0" smtClean="0">
                <a:solidFill>
                  <a:schemeClr val="tx2"/>
                </a:solidFill>
              </a:rPr>
              <a:t>профсоюза </a:t>
            </a:r>
            <a:r>
              <a:rPr lang="ru-RU" sz="2000" dirty="0">
                <a:solidFill>
                  <a:schemeClr val="tx2"/>
                </a:solidFill>
              </a:rPr>
              <a:t>по вопросам возмещения вреда, причиненного их здоровью на производстве (работе);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предъявлять </a:t>
            </a:r>
            <a:r>
              <a:rPr lang="ru-RU" sz="2000" dirty="0">
                <a:solidFill>
                  <a:schemeClr val="tx2"/>
                </a:solidFill>
              </a:rPr>
              <a:t>работодателям </a:t>
            </a:r>
            <a:r>
              <a:rPr lang="ru-RU" sz="2000" u="sng" dirty="0">
                <a:solidFill>
                  <a:schemeClr val="tx2"/>
                </a:solidFill>
              </a:rPr>
              <a:t>требования о приостановке работ</a:t>
            </a:r>
            <a:r>
              <a:rPr lang="ru-RU" sz="2000" dirty="0">
                <a:solidFill>
                  <a:schemeClr val="tx2"/>
                </a:solidFill>
              </a:rPr>
              <a:t> в случаях непосредственной угрозы жизни и здоровью работников;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направлять работодателям обязательные </a:t>
            </a:r>
            <a:r>
              <a:rPr lang="ru-RU" sz="2000" dirty="0">
                <a:solidFill>
                  <a:schemeClr val="tx2"/>
                </a:solidFill>
              </a:rPr>
              <a:t>для рассмотрения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u="sng" dirty="0">
                <a:solidFill>
                  <a:schemeClr val="tx2"/>
                </a:solidFill>
              </a:rPr>
              <a:t>представления</a:t>
            </a:r>
            <a:r>
              <a:rPr lang="ru-RU" sz="2000" dirty="0">
                <a:solidFill>
                  <a:schemeClr val="tx2"/>
                </a:solidFill>
              </a:rPr>
              <a:t> об устранении </a:t>
            </a:r>
            <a:r>
              <a:rPr lang="ru-RU" sz="2000" dirty="0" smtClean="0">
                <a:solidFill>
                  <a:schemeClr val="tx2"/>
                </a:solidFill>
              </a:rPr>
              <a:t>нарушений;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роверять состояние </a:t>
            </a:r>
            <a:r>
              <a:rPr lang="ru-RU" sz="2000" dirty="0">
                <a:solidFill>
                  <a:schemeClr val="tx2"/>
                </a:solidFill>
              </a:rPr>
              <a:t>условий и охраны труда, </a:t>
            </a:r>
            <a:r>
              <a:rPr lang="ru-RU" sz="2000" dirty="0" smtClean="0">
                <a:solidFill>
                  <a:schemeClr val="tx2"/>
                </a:solidFill>
              </a:rPr>
              <a:t>выполнение </a:t>
            </a:r>
            <a:r>
              <a:rPr lang="ru-RU" sz="2000" dirty="0">
                <a:solidFill>
                  <a:schemeClr val="tx2"/>
                </a:solidFill>
              </a:rPr>
              <a:t>обязательств работодателей, предусмотренных </a:t>
            </a:r>
            <a:r>
              <a:rPr lang="ru-RU" sz="2000" dirty="0" smtClean="0">
                <a:solidFill>
                  <a:schemeClr val="tx2"/>
                </a:solidFill>
              </a:rPr>
              <a:t>КД, </a:t>
            </a:r>
            <a:r>
              <a:rPr lang="ru-RU" sz="2000" dirty="0">
                <a:solidFill>
                  <a:schemeClr val="tx2"/>
                </a:solidFill>
              </a:rPr>
              <a:t>соглашениями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Права профсоюзного инспектора                          1/2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участвовать </a:t>
            </a:r>
            <a:r>
              <a:rPr lang="ru-RU" sz="2000" dirty="0">
                <a:solidFill>
                  <a:schemeClr val="tx2"/>
                </a:solidFill>
              </a:rPr>
              <a:t>в работе комиссий по испытаниям и приему в эксплуатацию средств производства в качестве независимых экспертов;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участвовать </a:t>
            </a:r>
            <a:r>
              <a:rPr lang="ru-RU" sz="2000" dirty="0">
                <a:solidFill>
                  <a:schemeClr val="tx2"/>
                </a:solidFill>
              </a:rPr>
              <a:t>в рассмотрении трудовых споров, связанных с нарушением трудового </a:t>
            </a:r>
            <a:r>
              <a:rPr lang="ru-RU" sz="2000" dirty="0" smtClean="0">
                <a:solidFill>
                  <a:schemeClr val="tx2"/>
                </a:solidFill>
              </a:rPr>
              <a:t>законодательства, </a:t>
            </a:r>
            <a:r>
              <a:rPr lang="ru-RU" sz="2000" dirty="0">
                <a:solidFill>
                  <a:schemeClr val="tx2"/>
                </a:solidFill>
              </a:rPr>
              <a:t>обязательств, предусмотренных </a:t>
            </a:r>
            <a:r>
              <a:rPr lang="ru-RU" sz="2000" dirty="0" smtClean="0">
                <a:solidFill>
                  <a:schemeClr val="tx2"/>
                </a:solidFill>
              </a:rPr>
              <a:t>КД </a:t>
            </a:r>
            <a:r>
              <a:rPr lang="ru-RU" sz="2000" dirty="0">
                <a:solidFill>
                  <a:schemeClr val="tx2"/>
                </a:solidFill>
              </a:rPr>
              <a:t>и соглашениями, а также с изменениями условий труда;</a:t>
            </a: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у</a:t>
            </a:r>
            <a:r>
              <a:rPr lang="ru-RU" sz="2000" dirty="0" smtClean="0">
                <a:solidFill>
                  <a:schemeClr val="tx2"/>
                </a:solidFill>
              </a:rPr>
              <a:t>частвовать в </a:t>
            </a:r>
            <a:r>
              <a:rPr lang="ru-RU" sz="2000" dirty="0">
                <a:solidFill>
                  <a:schemeClr val="tx2"/>
                </a:solidFill>
              </a:rPr>
              <a:t>разработке проектов </a:t>
            </a:r>
            <a:r>
              <a:rPr lang="ru-RU" sz="2000" dirty="0" smtClean="0">
                <a:solidFill>
                  <a:schemeClr val="tx2"/>
                </a:solidFill>
              </a:rPr>
              <a:t>ФЗ и </a:t>
            </a:r>
            <a:r>
              <a:rPr lang="ru-RU" sz="2000" dirty="0">
                <a:solidFill>
                  <a:schemeClr val="tx2"/>
                </a:solidFill>
              </a:rPr>
              <a:t>иных </a:t>
            </a:r>
            <a:r>
              <a:rPr lang="ru-RU" sz="2000" dirty="0" smtClean="0">
                <a:solidFill>
                  <a:schemeClr val="tx2"/>
                </a:solidFill>
              </a:rPr>
              <a:t>НПА РФ, </a:t>
            </a:r>
            <a:r>
              <a:rPr lang="ru-RU" sz="2000" dirty="0">
                <a:solidFill>
                  <a:schemeClr val="tx2"/>
                </a:solidFill>
              </a:rPr>
              <a:t>законов и иных </a:t>
            </a:r>
            <a:r>
              <a:rPr lang="ru-RU" sz="2000" dirty="0" smtClean="0">
                <a:solidFill>
                  <a:schemeClr val="tx2"/>
                </a:solidFill>
              </a:rPr>
              <a:t>НПА субъектов РФ, НПА ОМСУ, </a:t>
            </a:r>
            <a:r>
              <a:rPr lang="ru-RU" sz="2000" dirty="0">
                <a:solidFill>
                  <a:schemeClr val="tx2"/>
                </a:solidFill>
              </a:rPr>
              <a:t>содержащих нормы трудового права;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участвовать </a:t>
            </a:r>
            <a:r>
              <a:rPr lang="ru-RU" sz="2000" dirty="0">
                <a:solidFill>
                  <a:schemeClr val="tx2"/>
                </a:solidFill>
              </a:rPr>
              <a:t>в разработке проектов подзаконных </a:t>
            </a:r>
            <a:r>
              <a:rPr lang="ru-RU" sz="2000" dirty="0" smtClean="0">
                <a:solidFill>
                  <a:schemeClr val="tx2"/>
                </a:solidFill>
              </a:rPr>
              <a:t>НПА, </a:t>
            </a:r>
            <a:r>
              <a:rPr lang="ru-RU" sz="2000" dirty="0">
                <a:solidFill>
                  <a:schemeClr val="tx2"/>
                </a:solidFill>
              </a:rPr>
              <a:t>устанавливающих государственные нормативные требования охраны труда, а также </a:t>
            </a:r>
            <a:r>
              <a:rPr lang="ru-RU" sz="2000" dirty="0" smtClean="0">
                <a:solidFill>
                  <a:schemeClr val="tx2"/>
                </a:solidFill>
              </a:rPr>
              <a:t>согласовывать </a:t>
            </a:r>
            <a:r>
              <a:rPr lang="ru-RU" sz="2000" b="1" dirty="0" smtClean="0">
                <a:solidFill>
                  <a:srgbClr val="FF0000"/>
                </a:solidFill>
              </a:rPr>
              <a:t>(?) </a:t>
            </a:r>
            <a:r>
              <a:rPr lang="ru-RU" sz="2000" dirty="0" smtClean="0">
                <a:solidFill>
                  <a:schemeClr val="tx2"/>
                </a:solidFill>
              </a:rPr>
              <a:t>их </a:t>
            </a:r>
            <a:r>
              <a:rPr lang="ru-RU" sz="2000" dirty="0">
                <a:solidFill>
                  <a:schemeClr val="tx2"/>
                </a:solidFill>
              </a:rPr>
              <a:t>в порядке, установленном Правительством </a:t>
            </a:r>
            <a:r>
              <a:rPr lang="ru-RU" sz="2000" dirty="0" smtClean="0">
                <a:solidFill>
                  <a:schemeClr val="tx2"/>
                </a:solidFill>
              </a:rPr>
              <a:t>РФ; </a:t>
            </a:r>
            <a:r>
              <a:rPr lang="ru-RU" sz="2000" b="1" dirty="0" smtClean="0">
                <a:solidFill>
                  <a:srgbClr val="00B050"/>
                </a:solidFill>
              </a:rPr>
              <a:t>РТК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обращаться </a:t>
            </a:r>
            <a:r>
              <a:rPr lang="ru-RU" sz="2000" dirty="0">
                <a:solidFill>
                  <a:schemeClr val="tx2"/>
                </a:solidFill>
              </a:rPr>
              <a:t>в соответствующие органы с требованием о привлечении к ответственности лиц, виновных в нарушении трудового </a:t>
            </a:r>
            <a:r>
              <a:rPr lang="ru-RU" sz="2000" dirty="0" smtClean="0">
                <a:solidFill>
                  <a:schemeClr val="tx2"/>
                </a:solidFill>
              </a:rPr>
              <a:t>законодательства, </a:t>
            </a:r>
            <a:r>
              <a:rPr lang="ru-RU" sz="2000" dirty="0">
                <a:solidFill>
                  <a:schemeClr val="tx2"/>
                </a:solidFill>
              </a:rPr>
              <a:t>сокрытии фактов </a:t>
            </a:r>
            <a:r>
              <a:rPr lang="ru-RU" sz="2000" dirty="0" smtClean="0">
                <a:solidFill>
                  <a:schemeClr val="tx2"/>
                </a:solidFill>
              </a:rPr>
              <a:t>НСП.  </a:t>
            </a:r>
            <a:r>
              <a:rPr lang="ru-RU" sz="2000" b="1" dirty="0" smtClean="0">
                <a:solidFill>
                  <a:srgbClr val="00B050"/>
                </a:solidFill>
              </a:rPr>
              <a:t>ГИТ + работодатель (в порядке ст. 195 ТК РФ</a:t>
            </a:r>
            <a:r>
              <a:rPr lang="ru-RU" sz="2000" dirty="0">
                <a:solidFill>
                  <a:schemeClr val="tx2"/>
                </a:solidFill>
              </a:rPr>
              <a:t>)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endParaRPr lang="ru-RU" sz="2000" i="1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Ч. 5-6 ст. 370 ТК РФ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Права профсоюзного инспектора                          2/2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5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Профсоюзный </a:t>
            </a:r>
            <a:r>
              <a:rPr lang="ru-RU" sz="2000" dirty="0">
                <a:solidFill>
                  <a:schemeClr val="tx2"/>
                </a:solidFill>
              </a:rPr>
              <a:t>контроль за состоянием </a:t>
            </a:r>
            <a:r>
              <a:rPr lang="ru-RU" sz="2000" dirty="0" smtClean="0">
                <a:solidFill>
                  <a:schemeClr val="tx2"/>
                </a:solidFill>
              </a:rPr>
              <a:t>ОТ и ОС через свои </a:t>
            </a:r>
            <a:r>
              <a:rPr lang="ru-RU" sz="2000" dirty="0">
                <a:solidFill>
                  <a:schemeClr val="tx2"/>
                </a:solidFill>
              </a:rPr>
              <a:t>органы</a:t>
            </a:r>
            <a:r>
              <a:rPr lang="ru-RU" sz="2000" dirty="0" smtClean="0">
                <a:solidFill>
                  <a:schemeClr val="tx2"/>
                </a:solidFill>
              </a:rPr>
              <a:t>, уполномоченных </a:t>
            </a:r>
            <a:r>
              <a:rPr lang="ru-RU" sz="2000" dirty="0">
                <a:solidFill>
                  <a:schemeClr val="tx2"/>
                </a:solidFill>
              </a:rPr>
              <a:t>(доверенных) лиц по </a:t>
            </a:r>
            <a:r>
              <a:rPr lang="ru-RU" sz="2000" dirty="0" smtClean="0">
                <a:solidFill>
                  <a:schemeClr val="tx2"/>
                </a:solidFill>
              </a:rPr>
              <a:t>ОТ, собственные </a:t>
            </a:r>
            <a:r>
              <a:rPr lang="ru-RU" sz="2000" dirty="0">
                <a:solidFill>
                  <a:schemeClr val="tx2"/>
                </a:solidFill>
              </a:rPr>
              <a:t>инспекции по </a:t>
            </a:r>
            <a:r>
              <a:rPr lang="ru-RU" sz="2000" dirty="0" smtClean="0">
                <a:solidFill>
                  <a:schemeClr val="tx2"/>
                </a:solidFill>
              </a:rPr>
              <a:t>ОТ.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При выявлении </a:t>
            </a:r>
            <a:r>
              <a:rPr lang="ru-RU" sz="2000" dirty="0">
                <a:solidFill>
                  <a:schemeClr val="tx2"/>
                </a:solidFill>
              </a:rPr>
              <a:t>нарушений, угрожающих жизни и здоровью </a:t>
            </a:r>
            <a:r>
              <a:rPr lang="ru-RU" sz="2000" dirty="0" smtClean="0">
                <a:solidFill>
                  <a:schemeClr val="tx2"/>
                </a:solidFill>
              </a:rPr>
              <a:t>работников, </a:t>
            </a:r>
            <a:r>
              <a:rPr lang="ru-RU" sz="2000" u="sng" dirty="0" err="1" smtClean="0">
                <a:solidFill>
                  <a:schemeClr val="tx2"/>
                </a:solidFill>
              </a:rPr>
              <a:t>профс</a:t>
            </a:r>
            <a:r>
              <a:rPr lang="ru-RU" sz="2000" u="sng" dirty="0" smtClean="0">
                <a:solidFill>
                  <a:schemeClr val="tx2"/>
                </a:solidFill>
              </a:rPr>
              <a:t>. органы </a:t>
            </a:r>
            <a:r>
              <a:rPr lang="ru-RU" sz="2000" u="sng" dirty="0">
                <a:solidFill>
                  <a:schemeClr val="tx2"/>
                </a:solidFill>
              </a:rPr>
              <a:t>в организации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smtClean="0">
                <a:solidFill>
                  <a:schemeClr val="tx2"/>
                </a:solidFill>
              </a:rPr>
              <a:t>профсоюзные инспекторы </a:t>
            </a:r>
            <a:r>
              <a:rPr lang="ru-RU" sz="2000" dirty="0">
                <a:solidFill>
                  <a:schemeClr val="tx2"/>
                </a:solidFill>
              </a:rPr>
              <a:t>по </a:t>
            </a:r>
            <a:r>
              <a:rPr lang="ru-RU" sz="2000" dirty="0" smtClean="0">
                <a:solidFill>
                  <a:schemeClr val="tx2"/>
                </a:solidFill>
              </a:rPr>
              <a:t>ОТ вправе: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потребовать </a:t>
            </a:r>
            <a:r>
              <a:rPr lang="ru-RU" sz="2000" dirty="0">
                <a:solidFill>
                  <a:schemeClr val="tx2"/>
                </a:solidFill>
              </a:rPr>
              <a:t>от работодателя </a:t>
            </a:r>
            <a:r>
              <a:rPr lang="ru-RU" sz="2000" dirty="0" smtClean="0">
                <a:solidFill>
                  <a:schemeClr val="tx2"/>
                </a:solidFill>
              </a:rPr>
              <a:t>их немедленного устранения,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одновременно </a:t>
            </a:r>
            <a:r>
              <a:rPr lang="ru-RU" sz="2000" dirty="0">
                <a:solidFill>
                  <a:schemeClr val="tx2"/>
                </a:solidFill>
              </a:rPr>
              <a:t>обратиться в </a:t>
            </a:r>
            <a:r>
              <a:rPr lang="ru-RU" sz="2000" dirty="0" smtClean="0">
                <a:solidFill>
                  <a:schemeClr val="tx2"/>
                </a:solidFill>
              </a:rPr>
              <a:t>ГИТ </a:t>
            </a:r>
            <a:r>
              <a:rPr lang="ru-RU" sz="2000" dirty="0">
                <a:solidFill>
                  <a:schemeClr val="tx2"/>
                </a:solidFill>
              </a:rPr>
              <a:t>для принятия неотложных мер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r>
              <a:rPr lang="ru-RU" sz="2000" dirty="0">
                <a:solidFill>
                  <a:schemeClr val="tx2"/>
                </a:solidFill>
              </a:rPr>
              <a:t> 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При невыполнении требований по устранению нарушений, особенно в случаях появления </a:t>
            </a:r>
            <a:r>
              <a:rPr lang="ru-RU" sz="2000" dirty="0" smtClean="0">
                <a:solidFill>
                  <a:schemeClr val="tx2"/>
                </a:solidFill>
              </a:rPr>
              <a:t>угрозы </a:t>
            </a:r>
            <a:r>
              <a:rPr lang="ru-RU" sz="2000" dirty="0">
                <a:solidFill>
                  <a:schemeClr val="tx2"/>
                </a:solidFill>
              </a:rPr>
              <a:t>жизни и здоровью работников, </a:t>
            </a:r>
            <a:r>
              <a:rPr lang="ru-RU" sz="2000" dirty="0" err="1" smtClean="0">
                <a:solidFill>
                  <a:schemeClr val="tx2"/>
                </a:solidFill>
              </a:rPr>
              <a:t>профс</a:t>
            </a:r>
            <a:r>
              <a:rPr lang="ru-RU" sz="2000" dirty="0" smtClean="0">
                <a:solidFill>
                  <a:schemeClr val="tx2"/>
                </a:solidFill>
              </a:rPr>
              <a:t>. органы</a:t>
            </a:r>
            <a:r>
              <a:rPr lang="ru-RU" sz="2000" dirty="0">
                <a:solidFill>
                  <a:schemeClr val="tx2"/>
                </a:solidFill>
              </a:rPr>
              <a:t>, профсоюзные инспекторы по ОТ вправе требовать </a:t>
            </a:r>
            <a:r>
              <a:rPr lang="ru-RU" sz="2000" u="sng" dirty="0" smtClean="0">
                <a:solidFill>
                  <a:schemeClr val="tx2"/>
                </a:solidFill>
              </a:rPr>
              <a:t>приостановления </a:t>
            </a:r>
            <a:r>
              <a:rPr lang="ru-RU" sz="2000" u="sng" dirty="0">
                <a:solidFill>
                  <a:schemeClr val="tx2"/>
                </a:solidFill>
              </a:rPr>
              <a:t>работ</a:t>
            </a:r>
            <a:r>
              <a:rPr lang="ru-RU" sz="2000" dirty="0">
                <a:solidFill>
                  <a:schemeClr val="tx2"/>
                </a:solidFill>
              </a:rPr>
              <a:t> впредь до принятия окончательного решения ГИТ</a:t>
            </a:r>
            <a:r>
              <a:rPr lang="ru-RU" sz="2000" dirty="0" smtClean="0">
                <a:solidFill>
                  <a:schemeClr val="tx2"/>
                </a:solidFill>
              </a:rPr>
              <a:t>. Работодатель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smtClean="0">
                <a:solidFill>
                  <a:schemeClr val="tx2"/>
                </a:solidFill>
              </a:rPr>
              <a:t>должностное </a:t>
            </a:r>
            <a:r>
              <a:rPr lang="ru-RU" sz="2000" dirty="0">
                <a:solidFill>
                  <a:schemeClr val="tx2"/>
                </a:solidFill>
              </a:rPr>
              <a:t>лицо </a:t>
            </a:r>
            <a:r>
              <a:rPr lang="ru-RU" sz="2000" dirty="0" smtClean="0">
                <a:solidFill>
                  <a:schemeClr val="tx2"/>
                </a:solidFill>
              </a:rPr>
              <a:t>несут ответственность за </a:t>
            </a:r>
            <a:r>
              <a:rPr lang="ru-RU" sz="2000" dirty="0" err="1">
                <a:solidFill>
                  <a:schemeClr val="tx2"/>
                </a:solidFill>
              </a:rPr>
              <a:t>неустранение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нарушений.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                                                                             </a:t>
            </a:r>
            <a:r>
              <a:rPr lang="ru-RU" sz="2000" b="1" i="1" dirty="0" smtClean="0">
                <a:solidFill>
                  <a:srgbClr val="00B050"/>
                </a:solidFill>
              </a:rPr>
              <a:t>ст</a:t>
            </a:r>
            <a:r>
              <a:rPr lang="ru-RU" sz="2000" b="1" i="1" dirty="0">
                <a:solidFill>
                  <a:srgbClr val="00B050"/>
                </a:solidFill>
              </a:rPr>
              <a:t>. 5.27.1 КоАП </a:t>
            </a:r>
            <a:r>
              <a:rPr lang="ru-RU" sz="2000" b="1" i="1" dirty="0" smtClean="0">
                <a:solidFill>
                  <a:srgbClr val="00B050"/>
                </a:solidFill>
              </a:rPr>
              <a:t>РФ, </a:t>
            </a:r>
            <a:r>
              <a:rPr lang="ru-RU" sz="2000" b="1" i="1" dirty="0">
                <a:solidFill>
                  <a:srgbClr val="00B050"/>
                </a:solidFill>
              </a:rPr>
              <a:t>ст. 143 УК РФ</a:t>
            </a:r>
            <a:endParaRPr lang="ru-RU" sz="2000" b="1" i="1" dirty="0">
              <a:solidFill>
                <a:schemeClr val="tx2"/>
              </a:solidFill>
            </a:endParaRP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Право </a:t>
            </a:r>
            <a:r>
              <a:rPr lang="ru-RU" sz="2000" dirty="0" smtClean="0">
                <a:solidFill>
                  <a:schemeClr val="tx2"/>
                </a:solidFill>
              </a:rPr>
              <a:t>участия </a:t>
            </a:r>
            <a:r>
              <a:rPr lang="ru-RU" sz="2000" dirty="0">
                <a:solidFill>
                  <a:schemeClr val="tx2"/>
                </a:solidFill>
              </a:rPr>
              <a:t>в экспертизе безопасности условий труда на проектируемых, строящихся и эксплуатируемых </a:t>
            </a:r>
            <a:r>
              <a:rPr lang="ru-RU" sz="2000" dirty="0" smtClean="0">
                <a:solidFill>
                  <a:schemeClr val="tx2"/>
                </a:solidFill>
              </a:rPr>
              <a:t>произв. объектах.</a:t>
            </a:r>
            <a:r>
              <a:rPr lang="ru-RU" sz="2000" dirty="0">
                <a:solidFill>
                  <a:schemeClr val="tx2"/>
                </a:solidFill>
              </a:rPr>
              <a:t> </a:t>
            </a:r>
            <a:endParaRPr lang="ru-RU" sz="800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</a:t>
            </a:r>
            <a:r>
              <a:rPr lang="ru-RU" sz="1900" i="1" dirty="0">
                <a:solidFill>
                  <a:schemeClr val="tx2"/>
                </a:solidFill>
              </a:rPr>
              <a:t>. </a:t>
            </a:r>
            <a:r>
              <a:rPr lang="ru-RU" sz="1900" i="1" dirty="0" smtClean="0">
                <a:solidFill>
                  <a:schemeClr val="tx2"/>
                </a:solidFill>
              </a:rPr>
              <a:t>20 Федерального закона </a:t>
            </a:r>
            <a:r>
              <a:rPr lang="ru-RU" sz="1900" i="1" dirty="0">
                <a:solidFill>
                  <a:schemeClr val="tx2"/>
                </a:solidFill>
              </a:rPr>
              <a:t>о </a:t>
            </a:r>
            <a:r>
              <a:rPr lang="ru-RU" sz="1900" i="1" dirty="0" smtClean="0">
                <a:solidFill>
                  <a:schemeClr val="tx2"/>
                </a:solidFill>
              </a:rPr>
              <a:t>профсоюзах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Дополнительно: права в области ОТ и ОС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Права – аналогично профсоюзному инспектору (</a:t>
            </a:r>
            <a:r>
              <a:rPr lang="ru-RU" sz="2000" i="1" dirty="0" smtClean="0">
                <a:solidFill>
                  <a:schemeClr val="tx2"/>
                </a:solidFill>
              </a:rPr>
              <a:t>ч. 6 ст. 370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Право </a:t>
            </a:r>
            <a:r>
              <a:rPr lang="ru-RU" sz="2000" dirty="0">
                <a:solidFill>
                  <a:schemeClr val="tx2"/>
                </a:solidFill>
              </a:rPr>
              <a:t>беспрепятственно проверять соблюдение требований </a:t>
            </a:r>
            <a:r>
              <a:rPr lang="ru-RU" sz="2000" dirty="0" smtClean="0">
                <a:solidFill>
                  <a:schemeClr val="tx2"/>
                </a:solidFill>
              </a:rPr>
              <a:t>ОТ.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Право вносить </a:t>
            </a:r>
            <a:r>
              <a:rPr lang="ru-RU" sz="2000" dirty="0">
                <a:solidFill>
                  <a:schemeClr val="tx2"/>
                </a:solidFill>
              </a:rPr>
              <a:t>обязательные для рассмотрения должностными </a:t>
            </a:r>
            <a:r>
              <a:rPr lang="ru-RU" sz="2000" dirty="0" smtClean="0">
                <a:solidFill>
                  <a:schemeClr val="tx2"/>
                </a:solidFill>
              </a:rPr>
              <a:t>лицами, работодателями </a:t>
            </a:r>
            <a:r>
              <a:rPr lang="ru-RU" sz="2000" u="sng" dirty="0" smtClean="0">
                <a:solidFill>
                  <a:schemeClr val="tx2"/>
                </a:solidFill>
              </a:rPr>
              <a:t>предложения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об устранении выявленных нарушений требований </a:t>
            </a:r>
            <a:r>
              <a:rPr lang="ru-RU" sz="2000" dirty="0" smtClean="0">
                <a:solidFill>
                  <a:schemeClr val="tx2"/>
                </a:solidFill>
              </a:rPr>
              <a:t>ОТ (</a:t>
            </a:r>
            <a:r>
              <a:rPr lang="ru-RU" sz="2000" i="1" dirty="0" smtClean="0">
                <a:solidFill>
                  <a:schemeClr val="tx2"/>
                </a:solidFill>
              </a:rPr>
              <a:t>ч. 8 ст. 370 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Включаются в состав комиссий по расследованию НСП (</a:t>
            </a:r>
            <a:r>
              <a:rPr lang="ru-RU" sz="2000" i="1" dirty="0">
                <a:solidFill>
                  <a:schemeClr val="tx2"/>
                </a:solidFill>
              </a:rPr>
              <a:t>ч. </a:t>
            </a:r>
            <a:r>
              <a:rPr lang="ru-RU" sz="2000" i="1" dirty="0" smtClean="0">
                <a:solidFill>
                  <a:schemeClr val="tx2"/>
                </a:solidFill>
              </a:rPr>
              <a:t>1 </a:t>
            </a:r>
            <a:r>
              <a:rPr lang="ru-RU" sz="2000" i="1" dirty="0">
                <a:solidFill>
                  <a:schemeClr val="tx2"/>
                </a:solidFill>
              </a:rPr>
              <a:t>ст. </a:t>
            </a:r>
            <a:r>
              <a:rPr lang="ru-RU" sz="2000" i="1" dirty="0" smtClean="0">
                <a:solidFill>
                  <a:schemeClr val="tx2"/>
                </a:solidFill>
              </a:rPr>
              <a:t>229 </a:t>
            </a:r>
            <a:r>
              <a:rPr lang="ru-RU" sz="2000" i="1" dirty="0">
                <a:solidFill>
                  <a:schemeClr val="tx2"/>
                </a:solidFill>
              </a:rPr>
              <a:t>ТК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Гарантии: </a:t>
            </a:r>
            <a:r>
              <a:rPr lang="ru-RU" sz="2000" dirty="0" smtClean="0">
                <a:solidFill>
                  <a:schemeClr val="tx2"/>
                </a:solidFill>
              </a:rPr>
              <a:t>привлечение </a:t>
            </a:r>
            <a:r>
              <a:rPr lang="ru-RU" sz="2000" dirty="0">
                <a:solidFill>
                  <a:schemeClr val="tx2"/>
                </a:solidFill>
              </a:rPr>
              <a:t>к дисциплинарной </a:t>
            </a:r>
            <a:r>
              <a:rPr lang="ru-RU" sz="2000" dirty="0" smtClean="0">
                <a:solidFill>
                  <a:schemeClr val="tx2"/>
                </a:solidFill>
              </a:rPr>
              <a:t>ответственности, перевод </a:t>
            </a:r>
            <a:r>
              <a:rPr lang="ru-RU" sz="2000" dirty="0">
                <a:solidFill>
                  <a:schemeClr val="tx2"/>
                </a:solidFill>
              </a:rPr>
              <a:t>на другую работу или увольнение по инициативе работодателя </a:t>
            </a:r>
            <a:r>
              <a:rPr lang="ru-RU" sz="2000" dirty="0" smtClean="0">
                <a:solidFill>
                  <a:schemeClr val="tx2"/>
                </a:solidFill>
              </a:rPr>
              <a:t>– с </a:t>
            </a:r>
            <a:r>
              <a:rPr lang="ru-RU" sz="2000" dirty="0">
                <a:solidFill>
                  <a:schemeClr val="tx2"/>
                </a:solidFill>
              </a:rPr>
              <a:t>предварительного согласия профсоюзного органа в первичной профсоюзной </a:t>
            </a:r>
            <a:r>
              <a:rPr lang="ru-RU" sz="2000" dirty="0" smtClean="0">
                <a:solidFill>
                  <a:schemeClr val="tx2"/>
                </a:solidFill>
              </a:rPr>
              <a:t>организации (</a:t>
            </a:r>
            <a:r>
              <a:rPr lang="ru-RU" sz="2000" i="1" dirty="0" smtClean="0">
                <a:solidFill>
                  <a:schemeClr val="tx2"/>
                </a:solidFill>
              </a:rPr>
              <a:t>ст. 25 Федерального закона о профсоюзах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>
                <a:solidFill>
                  <a:schemeClr val="bg1"/>
                </a:solidFill>
              </a:rPr>
              <a:t>Уполномоченные (доверенные) лица по </a:t>
            </a:r>
            <a:r>
              <a:rPr lang="ru-RU" sz="3100" b="1" dirty="0" smtClean="0">
                <a:solidFill>
                  <a:schemeClr val="bg1"/>
                </a:solidFill>
              </a:rPr>
              <a:t>ОТ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 состав комиссии </a:t>
            </a:r>
            <a:r>
              <a:rPr lang="ru-RU" sz="2000" dirty="0">
                <a:solidFill>
                  <a:schemeClr val="tx2"/>
                </a:solidFill>
              </a:rPr>
              <a:t>по проведению </a:t>
            </a:r>
            <a:r>
              <a:rPr lang="ru-RU" sz="2000" dirty="0" smtClean="0">
                <a:solidFill>
                  <a:schemeClr val="tx2"/>
                </a:solidFill>
              </a:rPr>
              <a:t>СОУТ </a:t>
            </a:r>
            <a:r>
              <a:rPr lang="ru-RU" sz="2000" dirty="0">
                <a:solidFill>
                  <a:schemeClr val="tx2"/>
                </a:solidFill>
              </a:rPr>
              <a:t>включаются представители работодателя, в </a:t>
            </a:r>
            <a:r>
              <a:rPr lang="ru-RU" sz="2000" dirty="0" smtClean="0">
                <a:solidFill>
                  <a:schemeClr val="tx2"/>
                </a:solidFill>
              </a:rPr>
              <a:t>т. ч. </a:t>
            </a:r>
            <a:r>
              <a:rPr lang="ru-RU" sz="2000" dirty="0">
                <a:solidFill>
                  <a:schemeClr val="tx2"/>
                </a:solidFill>
              </a:rPr>
              <a:t>специалист по </a:t>
            </a:r>
            <a:r>
              <a:rPr lang="ru-RU" sz="2000" dirty="0" smtClean="0">
                <a:solidFill>
                  <a:schemeClr val="tx2"/>
                </a:solidFill>
              </a:rPr>
              <a:t>ОТ, </a:t>
            </a:r>
            <a:r>
              <a:rPr lang="ru-RU" sz="2000" dirty="0">
                <a:solidFill>
                  <a:schemeClr val="tx2"/>
                </a:solidFill>
              </a:rPr>
              <a:t>представители выборного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ППО </a:t>
            </a:r>
            <a:r>
              <a:rPr lang="ru-RU" sz="2000" dirty="0">
                <a:solidFill>
                  <a:schemeClr val="tx2"/>
                </a:solidFill>
              </a:rPr>
              <a:t>или иного представительного органа </a:t>
            </a:r>
            <a:r>
              <a:rPr lang="ru-RU" sz="2000" dirty="0" smtClean="0">
                <a:solidFill>
                  <a:schemeClr val="tx2"/>
                </a:solidFill>
              </a:rPr>
              <a:t>работников.</a:t>
            </a:r>
          </a:p>
          <a:p>
            <a:pPr marL="0" indent="0" algn="r" eaLnBrk="1" hangingPunct="1">
              <a:buNone/>
            </a:pPr>
            <a:endParaRPr lang="ru-RU" sz="800" i="1" dirty="0" smtClean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Ст. </a:t>
            </a:r>
            <a:r>
              <a:rPr lang="ru-RU" sz="1900" i="1" dirty="0">
                <a:solidFill>
                  <a:schemeClr val="tx2"/>
                </a:solidFill>
              </a:rPr>
              <a:t>9 </a:t>
            </a:r>
            <a:r>
              <a:rPr lang="ru-RU" sz="1900" i="1" dirty="0" smtClean="0">
                <a:solidFill>
                  <a:schemeClr val="tx2"/>
                </a:solidFill>
              </a:rPr>
              <a:t>ФЗ от </a:t>
            </a:r>
            <a:r>
              <a:rPr lang="ru-RU" sz="1900" i="1" dirty="0">
                <a:solidFill>
                  <a:schemeClr val="tx2"/>
                </a:solidFill>
              </a:rPr>
              <a:t>28.12.2013 </a:t>
            </a:r>
            <a:r>
              <a:rPr lang="ru-RU" sz="1900" i="1" dirty="0" smtClean="0">
                <a:solidFill>
                  <a:schemeClr val="tx2"/>
                </a:solidFill>
              </a:rPr>
              <a:t>№ 426-ФЗ «О </a:t>
            </a:r>
            <a:r>
              <a:rPr lang="ru-RU" sz="1900" i="1" dirty="0">
                <a:solidFill>
                  <a:schemeClr val="tx2"/>
                </a:solidFill>
              </a:rPr>
              <a:t>специальной оценке условий </a:t>
            </a:r>
            <a:r>
              <a:rPr lang="ru-RU" sz="1900" i="1" dirty="0" smtClean="0">
                <a:solidFill>
                  <a:schemeClr val="tx2"/>
                </a:solidFill>
              </a:rPr>
              <a:t>труда» </a:t>
            </a:r>
            <a:endParaRPr lang="ru-RU" sz="1900" i="1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ППО </a:t>
            </a:r>
            <a:r>
              <a:rPr lang="ru-RU" sz="2000" dirty="0">
                <a:solidFill>
                  <a:schemeClr val="tx2"/>
                </a:solidFill>
              </a:rPr>
              <a:t>АО «Сахалинская нефтяная компания» </a:t>
            </a:r>
            <a:r>
              <a:rPr lang="ru-RU" sz="2000" dirty="0" smtClean="0">
                <a:solidFill>
                  <a:schemeClr val="tx2"/>
                </a:solidFill>
              </a:rPr>
              <a:t>обжаловала результаты СОУТ.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В комиссию был включен начальник цеха по добыче и транспортировке нефти и газа – член ППО, а также представитель трудового коллектива.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Суд: работник включен как </a:t>
            </a:r>
            <a:r>
              <a:rPr lang="ru-RU" sz="2000" dirty="0">
                <a:solidFill>
                  <a:schemeClr val="tx2"/>
                </a:solidFill>
              </a:rPr>
              <a:t>представитель работодателя, </a:t>
            </a:r>
            <a:r>
              <a:rPr lang="ru-RU" sz="20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smtClean="0">
                <a:solidFill>
                  <a:schemeClr val="tx2"/>
                </a:solidFill>
              </a:rPr>
              <a:t>ППО </a:t>
            </a:r>
            <a:r>
              <a:rPr lang="ru-RU" sz="2000" dirty="0">
                <a:solidFill>
                  <a:schemeClr val="tx2"/>
                </a:solidFill>
              </a:rPr>
              <a:t>за выделением представителя не обращался</a:t>
            </a:r>
            <a:r>
              <a:rPr lang="ru-RU" sz="2000" dirty="0" smtClean="0">
                <a:solidFill>
                  <a:schemeClr val="tx2"/>
                </a:solidFill>
              </a:rPr>
              <a:t>. Наличие </a:t>
            </a:r>
            <a:r>
              <a:rPr lang="ru-RU" sz="2000" dirty="0">
                <a:solidFill>
                  <a:schemeClr val="tx2"/>
                </a:solidFill>
              </a:rPr>
              <a:t>представителя трудового коллектива не может подменять функции профсоюзов на представительство и защиту социально-трудовых прав и интересов </a:t>
            </a:r>
            <a:r>
              <a:rPr lang="ru-RU" sz="2000" dirty="0" smtClean="0">
                <a:solidFill>
                  <a:schemeClr val="tx2"/>
                </a:solidFill>
              </a:rPr>
              <a:t>работников 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состава </a:t>
            </a:r>
            <a:r>
              <a:rPr lang="ru-RU" sz="2000" dirty="0">
                <a:solidFill>
                  <a:schemeClr val="tx2"/>
                </a:solidFill>
              </a:rPr>
              <a:t>комиссии </a:t>
            </a:r>
            <a:r>
              <a:rPr lang="ru-RU" sz="2000" dirty="0" smtClean="0">
                <a:solidFill>
                  <a:schemeClr val="tx2"/>
                </a:solidFill>
              </a:rPr>
              <a:t>незаконен.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Результаты СОУТ </a:t>
            </a:r>
            <a:r>
              <a:rPr lang="ru-RU" sz="2000" dirty="0">
                <a:solidFill>
                  <a:schemeClr val="tx2"/>
                </a:solidFill>
              </a:rPr>
              <a:t>также признаны незаконными.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marL="0" indent="0" algn="r" eaLnBrk="1" hangingPunct="1">
              <a:buNone/>
            </a:pPr>
            <a:r>
              <a:rPr lang="ru-RU" sz="1900" i="1" dirty="0" smtClean="0">
                <a:solidFill>
                  <a:schemeClr val="tx2"/>
                </a:solidFill>
              </a:rPr>
              <a:t>Определение Девятого </a:t>
            </a:r>
            <a:r>
              <a:rPr lang="ru-RU" sz="1900" i="1" dirty="0">
                <a:solidFill>
                  <a:schemeClr val="tx2"/>
                </a:solidFill>
              </a:rPr>
              <a:t>КСОЮ </a:t>
            </a:r>
            <a:r>
              <a:rPr lang="ru-RU" sz="1900" i="1" dirty="0" smtClean="0">
                <a:solidFill>
                  <a:schemeClr val="tx2"/>
                </a:solidFill>
              </a:rPr>
              <a:t>от 08.02.2024 № 88-905/2024</a:t>
            </a:r>
            <a:endParaRPr lang="ru-RU" sz="19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Участие в проведении СОУТ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67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714331" cy="288032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Удачи!</a:t>
            </a:r>
          </a:p>
          <a:p>
            <a:pPr marL="0" indent="0" algn="ctr" eaLnBrk="1" hangingPunct="1">
              <a:buNone/>
            </a:pPr>
            <a:endParaRPr lang="ru-RU" sz="2000" b="1" dirty="0">
              <a:solidFill>
                <a:schemeClr val="tx2"/>
              </a:solidFill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Учебно-консультационный центр трудовых отношений «Успех»</a:t>
            </a: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Контакты: тел. 8-921-953-64-58; 8-911-736-55-69, 8-921-307-06-64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e-</a:t>
            </a:r>
            <a:r>
              <a:rPr lang="ru-RU" altLang="ru-RU" sz="20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mail</a:t>
            </a:r>
            <a:r>
              <a:rPr lang="ru-RU" altLang="ru-RU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: spbuspeh@mail.ru   наш сайт: dpouspeh.ru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b="1" i="1" u="sng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Подписывайтесь на наш канал в </a:t>
            </a:r>
            <a:r>
              <a:rPr lang="en-US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Telegram</a:t>
            </a:r>
            <a:r>
              <a:rPr lang="en-US" altLang="ru-RU" sz="2000" u="sng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и нашу группу </a:t>
            </a:r>
            <a:r>
              <a:rPr lang="ru-RU" altLang="ru-RU" sz="2000" b="1" i="1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ВКонтакте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2000" dirty="0">
              <a:cs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endParaRPr lang="ru-RU" sz="2000" b="1" dirty="0">
              <a:solidFill>
                <a:schemeClr val="tx2"/>
              </a:solidFill>
            </a:endParaRPr>
          </a:p>
          <a:p>
            <a:pPr marL="0" indent="0" algn="ctr" eaLnBrk="1" hangingPunct="1">
              <a:buNone/>
            </a:pPr>
            <a:endParaRPr lang="en-US" sz="2000" b="1" dirty="0" smtClean="0"/>
          </a:p>
          <a:p>
            <a:pPr marL="0" indent="0" algn="ctr" eaLnBrk="1" hangingPunct="1">
              <a:buNone/>
            </a:pPr>
            <a:endParaRPr lang="en-US" sz="2000" b="1" dirty="0"/>
          </a:p>
          <a:p>
            <a:pPr marL="0" indent="0" algn="ctr" eaLnBrk="1" hangingPunct="1">
              <a:buNone/>
            </a:pPr>
            <a:endParaRPr lang="en-US" sz="2000" b="1" dirty="0" smtClean="0"/>
          </a:p>
          <a:p>
            <a:pPr marL="0" indent="0" eaLnBrk="1" hangingPunct="1">
              <a:buNone/>
            </a:pPr>
            <a:endParaRPr lang="en-US" sz="2000" b="1" dirty="0" smtClean="0"/>
          </a:p>
          <a:p>
            <a:pPr marL="0" indent="0" eaLnBrk="1" hangingPunct="1">
              <a:buNone/>
            </a:pPr>
            <a:endParaRPr lang="ru-RU" sz="2000" b="1" dirty="0" smtClean="0"/>
          </a:p>
          <a:p>
            <a:pPr marL="0" indent="0" eaLnBrk="1" hangingPunct="1">
              <a:buNone/>
            </a:pPr>
            <a:r>
              <a:rPr lang="ru-RU" sz="1900" b="1" dirty="0" smtClean="0"/>
              <a:t>                                                           </a:t>
            </a:r>
            <a:r>
              <a:rPr lang="ru-RU" sz="1900" dirty="0" smtClean="0"/>
              <a:t>Контакты</a:t>
            </a:r>
            <a:r>
              <a:rPr lang="en-US" sz="1900" dirty="0" smtClean="0"/>
              <a:t> </a:t>
            </a:r>
            <a:r>
              <a:rPr lang="ru-RU" sz="1900" dirty="0" smtClean="0"/>
              <a:t>преподавателя: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 smtClean="0"/>
              <a:t>                                                           </a:t>
            </a:r>
            <a:r>
              <a:rPr lang="ru-RU" sz="1900" dirty="0" err="1" smtClean="0"/>
              <a:t>Коробенк</a:t>
            </a:r>
            <a:r>
              <a:rPr lang="en-US" sz="1900" dirty="0"/>
              <a:t>ó</a:t>
            </a:r>
            <a:r>
              <a:rPr lang="ru-RU" sz="1900" dirty="0" err="1"/>
              <a:t>ва</a:t>
            </a:r>
            <a:r>
              <a:rPr lang="ru-RU" sz="1900" dirty="0"/>
              <a:t> Мария </a:t>
            </a:r>
            <a:r>
              <a:rPr lang="ru-RU" sz="1900" dirty="0" smtClean="0"/>
              <a:t>Александровна</a:t>
            </a:r>
            <a:br>
              <a:rPr lang="ru-RU" sz="1900" dirty="0" smtClean="0"/>
            </a:br>
            <a:r>
              <a:rPr lang="ru-RU" sz="1900" dirty="0" smtClean="0"/>
              <a:t>                                                           </a:t>
            </a:r>
            <a:r>
              <a:rPr lang="en-US" sz="1900" dirty="0" smtClean="0">
                <a:hlinkClick r:id="rId2"/>
              </a:rPr>
              <a:t>korobenkova.ma@yandex.ru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sz="1900" dirty="0" smtClean="0"/>
              <a:t>                                                           </a:t>
            </a:r>
            <a:r>
              <a:rPr lang="en-US" sz="1900" dirty="0" smtClean="0"/>
              <a:t>Telegram</a:t>
            </a:r>
            <a:r>
              <a:rPr lang="ru-RU" sz="1900" dirty="0" smtClean="0"/>
              <a:t>-канал: </a:t>
            </a:r>
            <a:r>
              <a:rPr lang="en-US" sz="1900" dirty="0">
                <a:hlinkClick r:id="rId3"/>
              </a:rPr>
              <a:t>https://</a:t>
            </a:r>
            <a:r>
              <a:rPr lang="en-US" sz="1900" dirty="0" smtClean="0">
                <a:hlinkClick r:id="rId3"/>
              </a:rPr>
              <a:t>t.me/korcons</a:t>
            </a:r>
            <a:r>
              <a:rPr lang="ru-RU" sz="1900" dirty="0" smtClean="0"/>
              <a:t> </a:t>
            </a:r>
            <a:endParaRPr lang="ru-RU" sz="19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195" y="5195078"/>
            <a:ext cx="1475656" cy="1662922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42" y="3190463"/>
            <a:ext cx="10668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40969"/>
            <a:ext cx="1731645" cy="16579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943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Профсоюз</a:t>
            </a:r>
            <a:r>
              <a:rPr lang="ru-RU" sz="2000" dirty="0">
                <a:solidFill>
                  <a:schemeClr val="tx2"/>
                </a:solidFill>
              </a:rPr>
              <a:t> – добровольное общественное объединение граждан, связанных общими производственными, профессиональными интересами по роду их деятельности, создаваемое в целях представительства и защиты их социально-трудовых прав и интересов (</a:t>
            </a:r>
            <a:r>
              <a:rPr lang="ru-RU" sz="2000" i="1" dirty="0" smtClean="0">
                <a:solidFill>
                  <a:schemeClr val="tx2"/>
                </a:solidFill>
              </a:rPr>
              <a:t>ст. 2 </a:t>
            </a:r>
            <a:r>
              <a:rPr lang="ru-RU" sz="2000" i="1" dirty="0">
                <a:solidFill>
                  <a:schemeClr val="tx2"/>
                </a:solidFill>
              </a:rPr>
              <a:t>Закона о п</a:t>
            </a:r>
            <a:r>
              <a:rPr lang="ru-RU" sz="2000" i="1" dirty="0" smtClean="0">
                <a:solidFill>
                  <a:schemeClr val="tx2"/>
                </a:solidFill>
              </a:rPr>
              <a:t>рофсоюзах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7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tx2"/>
                </a:solidFill>
              </a:rPr>
              <a:t>Первичная профсоюзная организация</a:t>
            </a:r>
            <a:r>
              <a:rPr lang="ru-RU" sz="2000" dirty="0">
                <a:solidFill>
                  <a:schemeClr val="tx2"/>
                </a:solidFill>
              </a:rPr>
              <a:t> (ППО) – добровольное объединение членов профсоюза, работающих, как правило, в одной организации независимо от форм собственности и подчиненности, либо в филиале, представительстве или ином обособленном структурном подразделении организации, либо у работодателя – ИП, действующее на основании устава общероссийского или межрегионального профсоюза либо на основании устава ППО, принятого в соответствии с уставом соответствующего профсоюза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ст. 3 </a:t>
            </a:r>
            <a:r>
              <a:rPr lang="ru-RU" sz="2000" i="1" dirty="0">
                <a:solidFill>
                  <a:schemeClr val="tx2"/>
                </a:solidFill>
              </a:rPr>
              <a:t>Закона о </a:t>
            </a:r>
            <a:r>
              <a:rPr lang="ru-RU" sz="2000" i="1" dirty="0" smtClean="0">
                <a:solidFill>
                  <a:schemeClr val="tx2"/>
                </a:solidFill>
              </a:rPr>
              <a:t>профсоюзах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Основные термины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5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Некоммерческая организация</a:t>
            </a:r>
            <a:r>
              <a:rPr lang="ru-RU" sz="2000" dirty="0" smtClean="0">
                <a:solidFill>
                  <a:schemeClr val="tx2"/>
                </a:solidFill>
              </a:rPr>
              <a:t> (НКО) – организация, не имеющая извлечение прибыли в качестве основной цели деятельности и не распределяющая полученную прибыль между участниками (</a:t>
            </a:r>
            <a:r>
              <a:rPr lang="ru-RU" sz="2000" i="1" dirty="0" smtClean="0">
                <a:solidFill>
                  <a:schemeClr val="tx2"/>
                </a:solidFill>
              </a:rPr>
              <a:t>ст. 50 ГК РФ, ст. 2 Закона о НКО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Корпорация</a:t>
            </a:r>
            <a:r>
              <a:rPr lang="ru-RU" sz="2000" dirty="0" smtClean="0">
                <a:solidFill>
                  <a:schemeClr val="tx2"/>
                </a:solidFill>
              </a:rPr>
              <a:t>: учредители (участники) обладают правом участия (членства) и формируют высший орган в соответствии со ст. 65.3 ГК РФ (</a:t>
            </a:r>
            <a:r>
              <a:rPr lang="ru-RU" sz="2000" i="1" dirty="0" smtClean="0">
                <a:solidFill>
                  <a:schemeClr val="tx2"/>
                </a:solidFill>
              </a:rPr>
              <a:t>ст. 65.1 ГК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Общественное объединение</a:t>
            </a:r>
            <a:r>
              <a:rPr lang="ru-RU" sz="2000" dirty="0" smtClean="0">
                <a:solidFill>
                  <a:schemeClr val="tx2"/>
                </a:solidFill>
              </a:rPr>
              <a:t> (ОО) – добровольное</a:t>
            </a:r>
            <a:r>
              <a:rPr lang="ru-RU" sz="2000" dirty="0">
                <a:solidFill>
                  <a:schemeClr val="tx2"/>
                </a:solidFill>
              </a:rPr>
              <a:t>, самоуправляемое, некоммерческое формирование, созданное по инициативе граждан, объединившихся на основе общности интересов для реализации общих целей, указанных в уставе </a:t>
            </a:r>
            <a:r>
              <a:rPr lang="ru-RU" sz="2000" dirty="0" smtClean="0">
                <a:solidFill>
                  <a:schemeClr val="tx2"/>
                </a:solidFill>
              </a:rPr>
              <a:t>ОО (</a:t>
            </a:r>
            <a:r>
              <a:rPr lang="ru-RU" sz="2000" i="1" dirty="0" smtClean="0">
                <a:solidFill>
                  <a:schemeClr val="tx2"/>
                </a:solidFill>
              </a:rPr>
              <a:t>ст. 5 </a:t>
            </a:r>
            <a:r>
              <a:rPr lang="ru-RU" sz="2000" i="1" dirty="0">
                <a:solidFill>
                  <a:schemeClr val="tx2"/>
                </a:solidFill>
              </a:rPr>
              <a:t>Закона об </a:t>
            </a:r>
            <a:r>
              <a:rPr lang="ru-RU" sz="2000" i="1" dirty="0" smtClean="0">
                <a:solidFill>
                  <a:schemeClr val="tx2"/>
                </a:solidFill>
              </a:rPr>
              <a:t>ОО</a:t>
            </a:r>
            <a:r>
              <a:rPr lang="ru-RU" sz="2000" dirty="0" smtClean="0">
                <a:solidFill>
                  <a:schemeClr val="tx2"/>
                </a:solidFill>
              </a:rPr>
              <a:t> + см. </a:t>
            </a:r>
            <a:r>
              <a:rPr lang="ru-RU" sz="2000" i="1" dirty="0" smtClean="0">
                <a:solidFill>
                  <a:schemeClr val="tx2"/>
                </a:solidFill>
              </a:rPr>
              <a:t>ст. 6 Закона о НКО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Общественная организация*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dirty="0" err="1" smtClean="0">
                <a:solidFill>
                  <a:schemeClr val="tx2"/>
                </a:solidFill>
              </a:rPr>
              <a:t>ООрг</a:t>
            </a:r>
            <a:r>
              <a:rPr lang="ru-RU" sz="2000" dirty="0" smtClean="0">
                <a:solidFill>
                  <a:schemeClr val="tx2"/>
                </a:solidFill>
              </a:rPr>
              <a:t>) – основанное </a:t>
            </a:r>
            <a:r>
              <a:rPr lang="ru-RU" sz="2000" dirty="0">
                <a:solidFill>
                  <a:schemeClr val="tx2"/>
                </a:solidFill>
              </a:rPr>
              <a:t>на членстве </a:t>
            </a:r>
            <a:r>
              <a:rPr lang="ru-RU" sz="2000" dirty="0" smtClean="0">
                <a:solidFill>
                  <a:schemeClr val="tx2"/>
                </a:solidFill>
              </a:rPr>
              <a:t>ОО, </a:t>
            </a:r>
            <a:r>
              <a:rPr lang="ru-RU" sz="2000" dirty="0">
                <a:solidFill>
                  <a:schemeClr val="tx2"/>
                </a:solidFill>
              </a:rPr>
              <a:t>созданное на основе совместной деятельности для защиты общих интересов и достижения уставных целей объединившихся </a:t>
            </a:r>
            <a:r>
              <a:rPr lang="ru-RU" sz="2000" dirty="0" smtClean="0">
                <a:solidFill>
                  <a:schemeClr val="tx2"/>
                </a:solidFill>
              </a:rPr>
              <a:t>граждан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ru-RU" sz="2000" i="1" dirty="0" smtClean="0">
                <a:solidFill>
                  <a:schemeClr val="tx2"/>
                </a:solidFill>
              </a:rPr>
              <a:t>ст. 8 Закона об ОО</a:t>
            </a:r>
            <a:r>
              <a:rPr lang="ru-RU" sz="2000" dirty="0" smtClean="0">
                <a:solidFill>
                  <a:schemeClr val="tx2"/>
                </a:solidFill>
              </a:rPr>
              <a:t> + см. </a:t>
            </a:r>
            <a:r>
              <a:rPr lang="ru-RU" sz="2000" i="1" dirty="0" smtClean="0">
                <a:solidFill>
                  <a:schemeClr val="tx2"/>
                </a:solidFill>
              </a:rPr>
              <a:t>ст. 123.4 ГК РФ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marL="0" indent="0" eaLnBrk="1" hangingPunct="1">
              <a:buNone/>
            </a:pPr>
            <a:r>
              <a:rPr lang="ru-RU" sz="800" i="1" dirty="0" smtClean="0">
                <a:solidFill>
                  <a:schemeClr val="tx2"/>
                </a:solidFill>
              </a:rPr>
              <a:t>____________________________________________________________________________________________</a:t>
            </a:r>
          </a:p>
          <a:p>
            <a:pPr marL="0" indent="0" eaLnBrk="1" hangingPunct="1">
              <a:buNone/>
            </a:pPr>
            <a:r>
              <a:rPr lang="ru-RU" sz="1800" i="1" dirty="0" smtClean="0">
                <a:solidFill>
                  <a:schemeClr val="tx2"/>
                </a:solidFill>
              </a:rPr>
              <a:t>* но профобъединение – это ассоциация (союз)</a:t>
            </a:r>
            <a:endParaRPr lang="ru-RU" sz="18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schemeClr val="bg1"/>
                </a:solidFill>
              </a:rPr>
              <a:t>Профсоюз – это…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22184</TotalTime>
  <Words>6941</Words>
  <Application>Microsoft Office PowerPoint</Application>
  <PresentationFormat>Экран (4:3)</PresentationFormat>
  <Paragraphs>709</Paragraphs>
  <Slides>76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76</vt:i4>
      </vt:variant>
    </vt:vector>
  </HeadingPairs>
  <TitlesOfParts>
    <vt:vector size="80" baseType="lpstr">
      <vt:lpstr>Arial</vt:lpstr>
      <vt:lpstr>Calibri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 Korobenkova</dc:creator>
  <cp:lastModifiedBy>Admin</cp:lastModifiedBy>
  <cp:revision>949</cp:revision>
  <cp:lastPrinted>2024-06-13T12:05:59Z</cp:lastPrinted>
  <dcterms:created xsi:type="dcterms:W3CDTF">2014-04-08T11:08:55Z</dcterms:created>
  <dcterms:modified xsi:type="dcterms:W3CDTF">2025-05-26T09:36:50Z</dcterms:modified>
</cp:coreProperties>
</file>