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72" r:id="rId2"/>
  </p:sldMasterIdLst>
  <p:notesMasterIdLst>
    <p:notesMasterId r:id="rId48"/>
  </p:notesMasterIdLst>
  <p:handoutMasterIdLst>
    <p:handoutMasterId r:id="rId49"/>
  </p:handoutMasterIdLst>
  <p:sldIdLst>
    <p:sldId id="972" r:id="rId3"/>
    <p:sldId id="1157" r:id="rId4"/>
    <p:sldId id="1279" r:id="rId5"/>
    <p:sldId id="1161" r:id="rId6"/>
    <p:sldId id="1163" r:id="rId7"/>
    <p:sldId id="1164" r:id="rId8"/>
    <p:sldId id="1165" r:id="rId9"/>
    <p:sldId id="1166" r:id="rId10"/>
    <p:sldId id="1278" r:id="rId11"/>
    <p:sldId id="1176" r:id="rId12"/>
    <p:sldId id="1237" r:id="rId13"/>
    <p:sldId id="1267" r:id="rId14"/>
    <p:sldId id="1276" r:id="rId15"/>
    <p:sldId id="1268" r:id="rId16"/>
    <p:sldId id="1275" r:id="rId17"/>
    <p:sldId id="1272" r:id="rId18"/>
    <p:sldId id="1251" r:id="rId19"/>
    <p:sldId id="1183" r:id="rId20"/>
    <p:sldId id="1252" r:id="rId21"/>
    <p:sldId id="1253" r:id="rId22"/>
    <p:sldId id="1264" r:id="rId23"/>
    <p:sldId id="1265" r:id="rId24"/>
    <p:sldId id="1266" r:id="rId25"/>
    <p:sldId id="1205" r:id="rId26"/>
    <p:sldId id="1223" r:id="rId27"/>
    <p:sldId id="1224" r:id="rId28"/>
    <p:sldId id="1227" r:id="rId29"/>
    <p:sldId id="1273" r:id="rId30"/>
    <p:sldId id="1249" r:id="rId31"/>
    <p:sldId id="1236" r:id="rId32"/>
    <p:sldId id="1257" r:id="rId33"/>
    <p:sldId id="1238" r:id="rId34"/>
    <p:sldId id="1243" r:id="rId35"/>
    <p:sldId id="1269" r:id="rId36"/>
    <p:sldId id="1270" r:id="rId37"/>
    <p:sldId id="1280" r:id="rId38"/>
    <p:sldId id="1262" r:id="rId39"/>
    <p:sldId id="1246" r:id="rId40"/>
    <p:sldId id="1248" r:id="rId41"/>
    <p:sldId id="1250" r:id="rId42"/>
    <p:sldId id="1258" r:id="rId43"/>
    <p:sldId id="1259" r:id="rId44"/>
    <p:sldId id="1260" r:id="rId45"/>
    <p:sldId id="1261" r:id="rId46"/>
    <p:sldId id="1152" r:id="rId4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EEDCA"/>
    <a:srgbClr val="FDFDF1"/>
    <a:srgbClr val="FCF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8" autoAdjust="0"/>
    <p:restoredTop sz="78364" autoAdjust="0"/>
  </p:normalViewPr>
  <p:slideViewPr>
    <p:cSldViewPr>
      <p:cViewPr varScale="1">
        <p:scale>
          <a:sx n="96" d="100"/>
          <a:sy n="96" d="100"/>
        </p:scale>
        <p:origin x="12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8F205D1-3561-4486-B2E5-BCDAA660DD61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9E9691-D774-4CC6-B63A-9E42313408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01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E3CD61CD-4E97-4981-84B6-95826521E48C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06DAEA-5AB7-4EDB-B544-977F3D95F8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523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9F2A2-4868-4FCF-A4DD-8A978A9BE2EC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6DD3C-49D0-4F91-BCE3-6BD8202C71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95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B468-7AF4-4E52-AE73-245B37C47917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B521A-5491-415C-92D2-F43C619F2E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226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3F17E-F5D9-479E-AEBC-C57D86B39CBF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5304D-4BDB-4CCE-9CF6-FF679766EC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845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A1D26A-EA59-457A-8466-9C2D602E322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7992F-36FC-41D8-A0C6-92D4664FB28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4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BD666-F8DD-4205-86A1-C6283C3257E6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AAB72E-A8BC-4546-B3FC-09534DC96B2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56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E6104-E443-455E-BDB6-170838A5A0C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C0EA8B-A743-422E-8C2D-389B8D7EB254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68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51E43-A6CF-489B-B477-19E43F6BB65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C8BB3B-B907-442B-B518-B676B331020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7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0C1A59-FEF7-414D-865E-12A710B2AC4F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9547CA-1E50-4949-ADB9-4ACC7927A0F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5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D2EC0-79C7-438B-9FA8-0B3D3EEF7C3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486215-F4BA-40D7-AE67-8A2CE2FD189D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09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E0D16-ECD8-4F32-A586-29B774400F7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56CCBC-FEEB-4A24-A1F0-313B9AF0C08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67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E83B0-0FE4-4895-8F8A-FC397DE68AA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9DE493-110D-4C46-8F42-F617B7586440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1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251A-A2C3-4D47-B636-8C8716411C0E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16B37-0A9A-4940-9C65-F85116BBA3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717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06196-0021-45CC-9410-B9592DD31D5A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7A2D00-BCE8-4AE6-BF6B-905F271ABACB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37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FEEA0F-F226-4758-9CAD-A8E8F9A81168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FD9C65-EE25-4537-A06B-023583D354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159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852F01-0A78-4040-B00A-3B87B21BEA6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BB5511-284E-47DB-9979-56A5B08B01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0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CCCC8-8D5A-41F5-B0AC-DCF52B3BEF1B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31DA3-1FAA-4133-BEE9-B1C5114203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115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0B1CD-C14F-447B-A1A2-045C65E382B4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5F906-3AEB-4786-BB64-A82DB70580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040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C6DE0-6156-47D1-ADD2-EA221F027561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9A03F-C078-4DC3-9C10-35D5491D34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233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C102-4A12-43B1-B5CC-A37A30A5C9B5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EE46E-52D4-4FE8-8A96-2BE356A51E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9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6DF9B-68AA-4309-8B98-72D9AED46978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B667-05F8-466A-8198-DCD4159DDA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154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540F-5B9A-45D1-87F2-F185B1DD6332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176F8-3DAD-46C4-AAD1-591BAE12A3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234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7B80-2650-43E0-B5CE-6C16A967F644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D2777-31D9-45C2-B538-4FFAAA5C01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736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2427A5-5818-4FE9-87A9-864CCB489191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CBEE97-C34A-4466-8994-C9733DF073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189EA-F3B2-45AB-BA19-DEB0FCC3B234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26.05.2025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C2FFD0-D221-4C5A-8124-E8CEB07039B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27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t.me/korcons" TargetMode="External"/><Relationship Id="rId2" Type="http://schemas.openxmlformats.org/officeDocument/2006/relationships/hyperlink" Target="mailto:korobenkova.ma@yandex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 bwMode="auto">
          <a:xfrm>
            <a:off x="645838" y="399472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>
              <a:defRPr/>
            </a:pPr>
            <a:r>
              <a:rPr lang="ru-RU" sz="2600" b="1" dirty="0" smtClean="0">
                <a:solidFill>
                  <a:prstClr val="white"/>
                </a:solidFill>
              </a:rPr>
              <a:t>Последние изменения </a:t>
            </a:r>
            <a:br>
              <a:rPr lang="ru-RU" sz="2600" b="1" dirty="0" smtClean="0">
                <a:solidFill>
                  <a:prstClr val="white"/>
                </a:solidFill>
              </a:rPr>
            </a:br>
            <a:r>
              <a:rPr lang="ru-RU" sz="2600" b="1" dirty="0" smtClean="0">
                <a:solidFill>
                  <a:prstClr val="white"/>
                </a:solidFill>
              </a:rPr>
              <a:t>в </a:t>
            </a:r>
            <a:r>
              <a:rPr lang="ru-RU" sz="2600" b="1" dirty="0">
                <a:solidFill>
                  <a:prstClr val="white"/>
                </a:solidFill>
              </a:rPr>
              <a:t>трудовом законодательстве </a:t>
            </a:r>
            <a:r>
              <a:rPr lang="ru-RU" sz="2600" b="1" dirty="0" smtClean="0">
                <a:solidFill>
                  <a:prstClr val="white"/>
                </a:solidFill>
              </a:rPr>
              <a:t>РФ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 bwMode="auto">
          <a:xfrm>
            <a:off x="1331638" y="6174628"/>
            <a:ext cx="6400800" cy="62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ru-RU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Коробенк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ó</a:t>
            </a:r>
            <a:r>
              <a:rPr kumimoji="0" lang="ru-RU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</a:t>
            </a: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Мария Алексан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дровна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326" y="1094879"/>
            <a:ext cx="2003425" cy="214884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07504" y="223661"/>
            <a:ext cx="885698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small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charset="0"/>
              </a:rPr>
              <a:t>Учебно-консультационный центр трудовых отношений «Успех»</a:t>
            </a:r>
            <a:endParaRPr kumimoji="0" lang="ru-RU" sz="16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Федеральный </a:t>
            </a:r>
            <a:r>
              <a:rPr lang="ru-RU" sz="1900" b="1" dirty="0">
                <a:solidFill>
                  <a:schemeClr val="tx2"/>
                </a:solidFill>
              </a:rPr>
              <a:t>закон от </a:t>
            </a:r>
            <a:r>
              <a:rPr lang="ru-RU" sz="1900" b="1" dirty="0" smtClean="0">
                <a:solidFill>
                  <a:schemeClr val="tx2"/>
                </a:solidFill>
              </a:rPr>
              <a:t>30.01.2024 №3-ФЗ </a:t>
            </a:r>
            <a:r>
              <a:rPr lang="ru-RU" sz="1900" dirty="0">
                <a:solidFill>
                  <a:schemeClr val="tx2"/>
                </a:solidFill>
              </a:rPr>
              <a:t>– поправки в ст. 236 ТК РФ (действует с 31.01.2024</a:t>
            </a:r>
            <a:r>
              <a:rPr lang="ru-RU" sz="1900" dirty="0" smtClean="0">
                <a:solidFill>
                  <a:schemeClr val="tx2"/>
                </a:solidFill>
              </a:rPr>
              <a:t>), см. постановление </a:t>
            </a:r>
            <a:r>
              <a:rPr lang="ru-RU" sz="1900" dirty="0">
                <a:solidFill>
                  <a:schemeClr val="tx2"/>
                </a:solidFill>
              </a:rPr>
              <a:t>КС РФ от 11.04.2023 №16-П: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компенсация за задержку выплаты зарплаты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smtClean="0">
                <a:solidFill>
                  <a:schemeClr val="tx2"/>
                </a:solidFill>
              </a:rPr>
              <a:t>отпускных, </a:t>
            </a:r>
            <a:r>
              <a:rPr lang="ru-RU" sz="1900" dirty="0">
                <a:solidFill>
                  <a:schemeClr val="tx2"/>
                </a:solidFill>
              </a:rPr>
              <a:t>выплат при увольнении и (или) других выплат, причитающихся работнику, </a:t>
            </a:r>
            <a:r>
              <a:rPr lang="ru-RU" sz="1900" dirty="0" smtClean="0">
                <a:solidFill>
                  <a:schemeClr val="tx2"/>
                </a:solidFill>
              </a:rPr>
              <a:t>начисляется и в случае, </a:t>
            </a:r>
            <a:r>
              <a:rPr lang="ru-RU" sz="1900" u="sng" dirty="0" smtClean="0">
                <a:solidFill>
                  <a:schemeClr val="tx2"/>
                </a:solidFill>
              </a:rPr>
              <a:t>если </a:t>
            </a:r>
            <a:r>
              <a:rPr lang="ru-RU" sz="1900" u="sng" dirty="0">
                <a:solidFill>
                  <a:schemeClr val="tx2"/>
                </a:solidFill>
              </a:rPr>
              <a:t>вступившим в законную силу решением суда было признано право работника на получение </a:t>
            </a:r>
            <a:r>
              <a:rPr lang="ru-RU" sz="1900" u="sng" dirty="0" err="1">
                <a:solidFill>
                  <a:schemeClr val="tx2"/>
                </a:solidFill>
              </a:rPr>
              <a:t>неначисленных</a:t>
            </a:r>
            <a:r>
              <a:rPr lang="ru-RU" sz="1900" u="sng" dirty="0">
                <a:solidFill>
                  <a:schemeClr val="tx2"/>
                </a:solidFill>
              </a:rPr>
              <a:t> сумм</a:t>
            </a:r>
            <a:r>
              <a:rPr lang="ru-RU" sz="1900" dirty="0" smtClean="0">
                <a:solidFill>
                  <a:schemeClr val="tx2"/>
                </a:solidFill>
              </a:rPr>
              <a:t>,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к</a:t>
            </a:r>
            <a:r>
              <a:rPr lang="ru-RU" sz="1900" dirty="0" smtClean="0">
                <a:solidFill>
                  <a:schemeClr val="tx2"/>
                </a:solidFill>
              </a:rPr>
              <a:t>омпенсация начисляется со </a:t>
            </a:r>
            <a:r>
              <a:rPr lang="ru-RU" sz="1900" dirty="0">
                <a:solidFill>
                  <a:schemeClr val="tx2"/>
                </a:solidFill>
              </a:rPr>
              <a:t>дня, следующего за днем, в который эти суммы должны были быть </a:t>
            </a:r>
            <a:r>
              <a:rPr lang="ru-RU" sz="1900" dirty="0" smtClean="0">
                <a:solidFill>
                  <a:schemeClr val="tx2"/>
                </a:solidFill>
              </a:rPr>
              <a:t>выплачены, </a:t>
            </a:r>
            <a:r>
              <a:rPr lang="ru-RU" sz="1900" dirty="0">
                <a:solidFill>
                  <a:schemeClr val="tx2"/>
                </a:solidFill>
              </a:rPr>
              <a:t>по день фактического расчета </a:t>
            </a:r>
            <a:r>
              <a:rPr lang="ru-RU" sz="1900" dirty="0" smtClean="0">
                <a:solidFill>
                  <a:schemeClr val="tx2"/>
                </a:solidFill>
              </a:rPr>
              <a:t>включительно.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Компенсации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за задержку выплат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38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22.04.2024 №91-ФЗ </a:t>
            </a:r>
            <a:r>
              <a:rPr lang="ru-RU" sz="1900" dirty="0" smtClean="0">
                <a:solidFill>
                  <a:schemeClr val="tx2"/>
                </a:solidFill>
              </a:rPr>
              <a:t>– </a:t>
            </a:r>
            <a:r>
              <a:rPr lang="ru-RU" sz="1900" dirty="0">
                <a:solidFill>
                  <a:schemeClr val="tx2"/>
                </a:solidFill>
              </a:rPr>
              <a:t>новая ред. ст. 152 ТК </a:t>
            </a:r>
            <a:r>
              <a:rPr lang="ru-RU" sz="1900" dirty="0" smtClean="0">
                <a:solidFill>
                  <a:schemeClr val="tx2"/>
                </a:solidFill>
              </a:rPr>
              <a:t>РФ, действует с 01.09.2024: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сверхурочная </a:t>
            </a:r>
            <a:r>
              <a:rPr lang="ru-RU" sz="1900" dirty="0">
                <a:solidFill>
                  <a:schemeClr val="tx2"/>
                </a:solidFill>
              </a:rPr>
              <a:t>работа оплачивается исходя из установленной зарплаты, </a:t>
            </a:r>
            <a:r>
              <a:rPr lang="ru-RU" sz="1900" u="sng" dirty="0">
                <a:solidFill>
                  <a:schemeClr val="tx2"/>
                </a:solidFill>
              </a:rPr>
              <a:t>включая</a:t>
            </a:r>
            <a:r>
              <a:rPr lang="ru-RU" sz="1900" dirty="0">
                <a:solidFill>
                  <a:schemeClr val="tx2"/>
                </a:solidFill>
              </a:rPr>
              <a:t> компенсационные и стимулирующие выплаты, за первые два часа работы не менее чем в 1,5-ном размере, за последующие часы - </a:t>
            </a:r>
            <a:r>
              <a:rPr lang="ru-RU" sz="1900" dirty="0" smtClean="0">
                <a:solidFill>
                  <a:schemeClr val="tx2"/>
                </a:solidFill>
              </a:rPr>
              <a:t>не </a:t>
            </a:r>
            <a:r>
              <a:rPr lang="ru-RU" sz="1900" dirty="0">
                <a:solidFill>
                  <a:schemeClr val="tx2"/>
                </a:solidFill>
              </a:rPr>
              <a:t>менее чем в 2-ном </a:t>
            </a:r>
            <a:r>
              <a:rPr lang="ru-RU" sz="1900" dirty="0" smtClean="0">
                <a:solidFill>
                  <a:schemeClr val="tx2"/>
                </a:solidFill>
              </a:rPr>
              <a:t>размере,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см. также постановление </a:t>
            </a:r>
            <a:r>
              <a:rPr lang="ru-RU" sz="1900" dirty="0">
                <a:solidFill>
                  <a:schemeClr val="tx2"/>
                </a:solidFill>
              </a:rPr>
              <a:t>КС РФ от </a:t>
            </a:r>
            <a:r>
              <a:rPr lang="ru-RU" sz="1900" dirty="0" smtClean="0">
                <a:solidFill>
                  <a:schemeClr val="tx2"/>
                </a:solidFill>
              </a:rPr>
              <a:t>27.06.2023 </a:t>
            </a:r>
            <a:r>
              <a:rPr lang="ru-RU" sz="1900" dirty="0">
                <a:solidFill>
                  <a:schemeClr val="tx2"/>
                </a:solidFill>
              </a:rPr>
              <a:t>№</a:t>
            </a:r>
            <a:r>
              <a:rPr lang="ru-RU" sz="1900" dirty="0" smtClean="0">
                <a:solidFill>
                  <a:schemeClr val="tx2"/>
                </a:solidFill>
              </a:rPr>
              <a:t>35-П: до </a:t>
            </a:r>
            <a:r>
              <a:rPr lang="ru-RU" sz="1900" dirty="0">
                <a:solidFill>
                  <a:schemeClr val="tx2"/>
                </a:solidFill>
              </a:rPr>
              <a:t>внесения изменений </a:t>
            </a:r>
            <a:r>
              <a:rPr lang="ru-RU" sz="1900" dirty="0" smtClean="0">
                <a:solidFill>
                  <a:schemeClr val="tx2"/>
                </a:solidFill>
              </a:rPr>
              <a:t>в ТК РФ </a:t>
            </a:r>
            <a:r>
              <a:rPr lang="ru-RU" sz="1900" dirty="0">
                <a:solidFill>
                  <a:schemeClr val="tx2"/>
                </a:solidFill>
              </a:rPr>
              <a:t>время, отработанное сверхурочно, оплачивается </a:t>
            </a:r>
            <a:r>
              <a:rPr lang="ru-RU" sz="1900" dirty="0" smtClean="0">
                <a:solidFill>
                  <a:schemeClr val="tx2"/>
                </a:solidFill>
              </a:rPr>
              <a:t/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в 1,5 (2)-ном </a:t>
            </a:r>
            <a:r>
              <a:rPr lang="ru-RU" sz="1900" dirty="0">
                <a:solidFill>
                  <a:schemeClr val="tx2"/>
                </a:solidFill>
              </a:rPr>
              <a:t>размере тарифной ставки </a:t>
            </a:r>
            <a:r>
              <a:rPr lang="ru-RU" sz="1900" dirty="0" smtClean="0">
                <a:solidFill>
                  <a:schemeClr val="tx2"/>
                </a:solidFill>
              </a:rPr>
              <a:t>(оклада) </a:t>
            </a:r>
            <a:r>
              <a:rPr lang="ru-RU" sz="1900" dirty="0">
                <a:solidFill>
                  <a:schemeClr val="tx2"/>
                </a:solidFill>
              </a:rPr>
              <a:t>с начислением всех компенсационных и стимулирующих выплат, предусмотренных системой оплаты труда, на одинарную тарифную ставку (</a:t>
            </a:r>
            <a:r>
              <a:rPr lang="ru-RU" sz="1900" dirty="0" smtClean="0">
                <a:solidFill>
                  <a:schemeClr val="tx2"/>
                </a:solidFill>
              </a:rPr>
              <a:t>оклад).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 </a:t>
            </a:r>
            <a:r>
              <a:rPr lang="ru-RU" sz="1900" dirty="0">
                <a:solidFill>
                  <a:schemeClr val="tx2"/>
                </a:solidFill>
              </a:rPr>
              <a:t>27.06.2023 по 31.08.2024 – </a:t>
            </a:r>
            <a:r>
              <a:rPr lang="ru-RU" sz="1900" dirty="0" smtClean="0">
                <a:solidFill>
                  <a:schemeClr val="tx2"/>
                </a:solidFill>
              </a:rPr>
              <a:t>позиция </a:t>
            </a:r>
            <a:r>
              <a:rPr lang="ru-RU" sz="1900" dirty="0">
                <a:solidFill>
                  <a:schemeClr val="tx2"/>
                </a:solidFill>
              </a:rPr>
              <a:t>КС </a:t>
            </a:r>
            <a:r>
              <a:rPr lang="ru-RU" sz="1900" dirty="0" smtClean="0">
                <a:solidFill>
                  <a:schemeClr val="tx2"/>
                </a:solidFill>
              </a:rPr>
              <a:t>РФ, 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с </a:t>
            </a:r>
            <a:r>
              <a:rPr lang="ru-RU" sz="1900" dirty="0">
                <a:solidFill>
                  <a:schemeClr val="tx2"/>
                </a:solidFill>
              </a:rPr>
              <a:t>01.09.2024 – </a:t>
            </a:r>
            <a:r>
              <a:rPr lang="ru-RU" sz="1900" dirty="0" smtClean="0">
                <a:solidFill>
                  <a:schemeClr val="tx2"/>
                </a:solidFill>
              </a:rPr>
              <a:t>новая редакция ст</a:t>
            </a:r>
            <a:r>
              <a:rPr lang="ru-RU" sz="1900" dirty="0">
                <a:solidFill>
                  <a:schemeClr val="tx2"/>
                </a:solidFill>
              </a:rPr>
              <a:t>. 152 ТК РФ.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Оплата </a:t>
            </a: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сверхурочных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2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30.09.2024 № 339-ФЗ </a:t>
            </a:r>
            <a:r>
              <a:rPr lang="ru-RU" sz="1900" dirty="0" smtClean="0">
                <a:solidFill>
                  <a:schemeClr val="tx2"/>
                </a:solidFill>
              </a:rPr>
              <a:t>– вступил в силу 01.03.2025: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новая редакция ст</a:t>
            </a:r>
            <a:r>
              <a:rPr lang="ru-RU" sz="1900" dirty="0">
                <a:solidFill>
                  <a:schemeClr val="tx2"/>
                </a:solidFill>
              </a:rPr>
              <a:t>. 153 ТК </a:t>
            </a:r>
            <a:r>
              <a:rPr lang="ru-RU" sz="1900" dirty="0" smtClean="0">
                <a:solidFill>
                  <a:schemeClr val="tx2"/>
                </a:solidFill>
              </a:rPr>
              <a:t>РФ, см. постановление </a:t>
            </a:r>
            <a:r>
              <a:rPr lang="ru-RU" sz="1900" dirty="0">
                <a:solidFill>
                  <a:schemeClr val="tx2"/>
                </a:solidFill>
              </a:rPr>
              <a:t>КС РФ от 06.12.2023 № </a:t>
            </a:r>
            <a:r>
              <a:rPr lang="ru-RU" sz="1900" dirty="0" smtClean="0">
                <a:solidFill>
                  <a:schemeClr val="tx2"/>
                </a:solidFill>
              </a:rPr>
              <a:t>56-П,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день </a:t>
            </a:r>
            <a:r>
              <a:rPr lang="ru-RU" sz="1900" dirty="0">
                <a:solidFill>
                  <a:schemeClr val="tx2"/>
                </a:solidFill>
              </a:rPr>
              <a:t>отдыха за работу в выходной/нерабочий праздничный день по желанию работника может быть использован в течение 1 года со дня работы либо присоединен к отпуску, предоставляемому в указанный </a:t>
            </a:r>
            <a:r>
              <a:rPr lang="ru-RU" sz="1900" dirty="0" smtClean="0">
                <a:solidFill>
                  <a:schemeClr val="tx2"/>
                </a:solidFill>
              </a:rPr>
              <a:t>период,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если </a:t>
            </a:r>
            <a:r>
              <a:rPr lang="ru-RU" sz="1900" dirty="0">
                <a:solidFill>
                  <a:schemeClr val="tx2"/>
                </a:solidFill>
              </a:rPr>
              <a:t>на день увольнения работника имеется неиспользованный день отдыха, работнику выплачивается разница между оплатой работы в выходной или нерабочий праздничный день, полагавшейся работнику в соответствии с </a:t>
            </a:r>
            <a:r>
              <a:rPr lang="ru-RU" sz="1900" dirty="0" err="1">
                <a:solidFill>
                  <a:schemeClr val="tx2"/>
                </a:solidFill>
              </a:rPr>
              <a:t>ч.ч</a:t>
            </a:r>
            <a:r>
              <a:rPr lang="ru-RU" sz="1900" dirty="0">
                <a:solidFill>
                  <a:schemeClr val="tx2"/>
                </a:solidFill>
              </a:rPr>
              <a:t>. 1-3 ст. 153 ТК РФ, и фактически произведенной оплатой работы в этот день. Указанная разница выплачивается работнику за все дни отдыха, не использованные в период трудовой деятельности у работодателя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тгулы за работу</a:t>
            </a:r>
            <a:r>
              <a:rPr kumimoji="0" lang="ru-RU" sz="30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в </a:t>
            </a:r>
            <a:r>
              <a:rPr kumimoji="0" lang="ru-RU" sz="30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вых</a:t>
            </a:r>
            <a:r>
              <a:rPr lang="ru-RU" sz="3000" b="1" dirty="0" smtClean="0">
                <a:solidFill>
                  <a:prstClr val="white"/>
                </a:solidFill>
                <a:latin typeface="Calibri"/>
              </a:rPr>
              <a:t>одно</a:t>
            </a:r>
            <a:r>
              <a:rPr kumimoji="0" lang="ru-RU" sz="30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й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5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Постановление Правительства РФ от 24.04.2025 </a:t>
            </a:r>
            <a:r>
              <a:rPr lang="ru-RU" sz="1900" b="1" dirty="0" smtClean="0">
                <a:solidFill>
                  <a:schemeClr val="tx2"/>
                </a:solidFill>
              </a:rPr>
              <a:t>№ 540 </a:t>
            </a:r>
            <a:r>
              <a:rPr lang="ru-RU" sz="1900" dirty="0" smtClean="0">
                <a:solidFill>
                  <a:schemeClr val="tx2"/>
                </a:solidFill>
              </a:rPr>
              <a:t>– действует с 01.09.2025 до 01.09.2031: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новое </a:t>
            </a:r>
            <a:r>
              <a:rPr lang="ru-RU" sz="1900" dirty="0">
                <a:solidFill>
                  <a:schemeClr val="tx2"/>
                </a:solidFill>
              </a:rPr>
              <a:t>положение об особенностях порядка исчисления средней </a:t>
            </a:r>
            <a:r>
              <a:rPr lang="ru-RU" sz="1900" dirty="0" smtClean="0">
                <a:solidFill>
                  <a:schemeClr val="tx2"/>
                </a:solidFill>
              </a:rPr>
              <a:t>зарплаты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новое </a:t>
            </a:r>
            <a:r>
              <a:rPr lang="ru-RU" sz="1900" dirty="0">
                <a:solidFill>
                  <a:schemeClr val="tx2"/>
                </a:solidFill>
              </a:rPr>
              <a:t>- правила исчисления среднего месячного заработка для расчета выходного </a:t>
            </a:r>
            <a:r>
              <a:rPr lang="ru-RU" sz="1900" dirty="0" smtClean="0">
                <a:solidFill>
                  <a:schemeClr val="tx2"/>
                </a:solidFill>
              </a:rPr>
              <a:t>пособия: он </a:t>
            </a:r>
            <a:r>
              <a:rPr lang="ru-RU" sz="1900" dirty="0">
                <a:solidFill>
                  <a:schemeClr val="tx2"/>
                </a:solidFill>
              </a:rPr>
              <a:t>будет определяться путем умножения среднего дневного заработка </a:t>
            </a:r>
            <a:r>
              <a:rPr lang="ru-RU" sz="1900" dirty="0" smtClean="0">
                <a:solidFill>
                  <a:schemeClr val="tx2"/>
                </a:solidFill>
              </a:rPr>
              <a:t>на </a:t>
            </a:r>
            <a:r>
              <a:rPr lang="ru-RU" sz="1900" dirty="0">
                <a:solidFill>
                  <a:schemeClr val="tx2"/>
                </a:solidFill>
              </a:rPr>
              <a:t>среднее количество рабочих дней, приходящихся на один месяц в </a:t>
            </a:r>
            <a:r>
              <a:rPr lang="ru-RU" sz="1900" dirty="0" smtClean="0">
                <a:solidFill>
                  <a:schemeClr val="tx2"/>
                </a:solidFill>
              </a:rPr>
              <a:t>году (для </a:t>
            </a:r>
            <a:r>
              <a:rPr lang="ru-RU" sz="1900" dirty="0">
                <a:solidFill>
                  <a:schemeClr val="tx2"/>
                </a:solidFill>
              </a:rPr>
              <a:t>работников с суммированным учетом - путем умножения среднего часового заработка на среднее количество рабочих часов, приходящихся на один месяц в </a:t>
            </a:r>
            <a:r>
              <a:rPr lang="ru-RU" sz="1900" dirty="0" smtClean="0">
                <a:solidFill>
                  <a:schemeClr val="tx2"/>
                </a:solidFill>
              </a:rPr>
              <a:t>году). 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Новый порядок расчета среднего заработка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3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09.11.2024 №</a:t>
            </a:r>
            <a:r>
              <a:rPr lang="ru-RU" sz="1900" b="1" dirty="0" smtClean="0">
                <a:solidFill>
                  <a:schemeClr val="tx2"/>
                </a:solidFill>
              </a:rPr>
              <a:t>381-ФЗ </a:t>
            </a:r>
            <a:r>
              <a:rPr lang="ru-RU" sz="1900" dirty="0" smtClean="0">
                <a:solidFill>
                  <a:schemeClr val="tx2"/>
                </a:solidFill>
              </a:rPr>
              <a:t>– вступил в силу 01.03.2025: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новая </a:t>
            </a:r>
            <a:r>
              <a:rPr lang="ru-RU" sz="1900" dirty="0" smtClean="0">
                <a:solidFill>
                  <a:schemeClr val="tx2"/>
                </a:solidFill>
              </a:rPr>
              <a:t>статья 351.8 </a:t>
            </a:r>
            <a:r>
              <a:rPr lang="ru-RU" sz="1900" dirty="0">
                <a:solidFill>
                  <a:schemeClr val="tx2"/>
                </a:solidFill>
              </a:rPr>
              <a:t>ТК </a:t>
            </a:r>
            <a:r>
              <a:rPr lang="ru-RU" sz="1900" dirty="0" smtClean="0">
                <a:solidFill>
                  <a:schemeClr val="tx2"/>
                </a:solidFill>
              </a:rPr>
              <a:t>РФ: наставничество </a:t>
            </a:r>
            <a:r>
              <a:rPr lang="ru-RU" sz="1900" dirty="0">
                <a:solidFill>
                  <a:schemeClr val="tx2"/>
                </a:solidFill>
              </a:rPr>
              <a:t>– выполнение работником на основании его письменного согласия по поручению работодателя работы по оказанию другому работнику помощи в овладении навыками работы на производстве и (или) рабочем месте по полученной (получаемой) другим работником профессии (специальности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устанавливается трудовым договором </a:t>
            </a:r>
            <a:r>
              <a:rPr lang="ru-RU" sz="1900" dirty="0">
                <a:solidFill>
                  <a:schemeClr val="tx2"/>
                </a:solidFill>
              </a:rPr>
              <a:t>или дополнительным соглашением к </a:t>
            </a:r>
            <a:r>
              <a:rPr lang="ru-RU" sz="1900" dirty="0" smtClean="0">
                <a:solidFill>
                  <a:schemeClr val="tx2"/>
                </a:solidFill>
              </a:rPr>
              <a:t>нему с указанием содержания, срока </a:t>
            </a:r>
            <a:r>
              <a:rPr lang="ru-RU" sz="1900" dirty="0">
                <a:solidFill>
                  <a:schemeClr val="tx2"/>
                </a:solidFill>
              </a:rPr>
              <a:t>и </a:t>
            </a:r>
            <a:r>
              <a:rPr lang="ru-RU" sz="1900" dirty="0" smtClean="0">
                <a:solidFill>
                  <a:schemeClr val="tx2"/>
                </a:solidFill>
              </a:rPr>
              <a:t>формы </a:t>
            </a:r>
            <a:r>
              <a:rPr lang="ru-RU" sz="1900" dirty="0">
                <a:solidFill>
                  <a:schemeClr val="tx2"/>
                </a:solidFill>
              </a:rPr>
              <a:t>выполнения такой </a:t>
            </a:r>
            <a:r>
              <a:rPr lang="ru-RU" sz="1900" dirty="0" smtClean="0">
                <a:solidFill>
                  <a:schemeClr val="tx2"/>
                </a:solidFill>
              </a:rPr>
              <a:t>работы,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оплачивается (бюджет – размеры </a:t>
            </a:r>
            <a:r>
              <a:rPr lang="ru-RU" sz="1900" dirty="0">
                <a:solidFill>
                  <a:schemeClr val="tx2"/>
                </a:solidFill>
              </a:rPr>
              <a:t>и условия </a:t>
            </a:r>
            <a:r>
              <a:rPr lang="ru-RU" sz="1900" dirty="0" smtClean="0">
                <a:solidFill>
                  <a:schemeClr val="tx2"/>
                </a:solidFill>
              </a:rPr>
              <a:t>в НПА, остальные – </a:t>
            </a:r>
            <a:r>
              <a:rPr lang="ru-RU" sz="1900" dirty="0" err="1" smtClean="0">
                <a:solidFill>
                  <a:schemeClr val="tx2"/>
                </a:solidFill>
              </a:rPr>
              <a:t>колл</a:t>
            </a:r>
            <a:r>
              <a:rPr lang="ru-RU" sz="1900" dirty="0" smtClean="0">
                <a:solidFill>
                  <a:schemeClr val="tx2"/>
                </a:solidFill>
              </a:rPr>
              <a:t>. договор, соглашения, ЛНА),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работник </a:t>
            </a:r>
            <a:r>
              <a:rPr lang="ru-RU" sz="1900" dirty="0">
                <a:solidFill>
                  <a:schemeClr val="tx2"/>
                </a:solidFill>
              </a:rPr>
              <a:t>имеет право досрочно отказаться от осуществления </a:t>
            </a:r>
            <a:r>
              <a:rPr lang="ru-RU" sz="1900" dirty="0" smtClean="0">
                <a:solidFill>
                  <a:schemeClr val="tx2"/>
                </a:solidFill>
              </a:rPr>
              <a:t>наставничества,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работодатель вправе досрочно </a:t>
            </a:r>
            <a:r>
              <a:rPr lang="ru-RU" sz="1900" dirty="0">
                <a:solidFill>
                  <a:schemeClr val="tx2"/>
                </a:solidFill>
              </a:rPr>
              <a:t>отменить </a:t>
            </a:r>
            <a:r>
              <a:rPr lang="ru-RU" sz="1900" dirty="0" smtClean="0">
                <a:solidFill>
                  <a:schemeClr val="tx2"/>
                </a:solidFill>
              </a:rPr>
              <a:t>поручение, предупредив работника не </a:t>
            </a:r>
            <a:r>
              <a:rPr lang="ru-RU" sz="1900" dirty="0">
                <a:solidFill>
                  <a:schemeClr val="tx2"/>
                </a:solidFill>
              </a:rPr>
              <a:t>менее чем за 3 </a:t>
            </a:r>
            <a:r>
              <a:rPr lang="ru-RU" sz="1900" dirty="0" smtClean="0">
                <a:solidFill>
                  <a:schemeClr val="tx2"/>
                </a:solidFill>
              </a:rPr>
              <a:t>р</a:t>
            </a:r>
            <a:r>
              <a:rPr lang="en-US" sz="1900" dirty="0" smtClean="0">
                <a:solidFill>
                  <a:schemeClr val="tx2"/>
                </a:solidFill>
              </a:rPr>
              <a:t>/</a:t>
            </a:r>
            <a:r>
              <a:rPr lang="ru-RU" sz="1900" dirty="0" smtClean="0">
                <a:solidFill>
                  <a:schemeClr val="tx2"/>
                </a:solidFill>
              </a:rPr>
              <a:t>дня.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Наставничество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190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Оплата ночных: </a:t>
            </a:r>
            <a:r>
              <a:rPr lang="ru-RU" sz="1900" dirty="0" smtClean="0">
                <a:solidFill>
                  <a:schemeClr val="tx2"/>
                </a:solidFill>
              </a:rPr>
              <a:t>постановление Правительства РФ от </a:t>
            </a:r>
            <a:r>
              <a:rPr lang="ru-RU" sz="1900" dirty="0">
                <a:solidFill>
                  <a:schemeClr val="tx2"/>
                </a:solidFill>
              </a:rPr>
              <a:t>04.04.2025 </a:t>
            </a:r>
            <a:r>
              <a:rPr lang="ru-RU" sz="1900" dirty="0" smtClean="0">
                <a:solidFill>
                  <a:schemeClr val="tx2"/>
                </a:solidFill>
              </a:rPr>
              <a:t>№ 436. 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Положение </a:t>
            </a:r>
            <a:r>
              <a:rPr lang="ru-RU" sz="1900" b="1" dirty="0">
                <a:solidFill>
                  <a:schemeClr val="tx2"/>
                </a:solidFill>
              </a:rPr>
              <a:t>об особенностях направления работников в служебные </a:t>
            </a:r>
            <a:r>
              <a:rPr lang="ru-RU" sz="1900" b="1" dirty="0" smtClean="0">
                <a:solidFill>
                  <a:schemeClr val="tx2"/>
                </a:solidFill>
              </a:rPr>
              <a:t>командировки: </a:t>
            </a:r>
            <a:r>
              <a:rPr lang="ru-RU" sz="1900" dirty="0" smtClean="0">
                <a:solidFill>
                  <a:schemeClr val="tx2"/>
                </a:solidFill>
              </a:rPr>
              <a:t>постановление </a:t>
            </a:r>
            <a:r>
              <a:rPr lang="ru-RU" sz="1900" dirty="0">
                <a:solidFill>
                  <a:schemeClr val="tx2"/>
                </a:solidFill>
              </a:rPr>
              <a:t>Правительства РФ от 16.04.2025 </a:t>
            </a:r>
            <a:r>
              <a:rPr lang="ru-RU" sz="1900" dirty="0" smtClean="0">
                <a:solidFill>
                  <a:schemeClr val="tx2"/>
                </a:solidFill>
              </a:rPr>
              <a:t>№ 501.</a:t>
            </a:r>
          </a:p>
          <a:p>
            <a:pPr marL="0" indent="0" eaLnBrk="1" hangingPunct="1">
              <a:buNone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Полная мат. ответственность</a:t>
            </a:r>
            <a:r>
              <a:rPr lang="ru-RU" sz="1900" dirty="0">
                <a:solidFill>
                  <a:schemeClr val="tx2"/>
                </a:solidFill>
              </a:rPr>
              <a:t>: </a:t>
            </a:r>
            <a:r>
              <a:rPr lang="ru-RU" sz="1900" dirty="0" smtClean="0">
                <a:solidFill>
                  <a:schemeClr val="tx2"/>
                </a:solidFill>
              </a:rPr>
              <a:t>приказ Минтруда от 16.04.2025 № 251н.</a:t>
            </a:r>
            <a:endParaRPr lang="ru-RU" sz="1900" b="1" dirty="0" smtClean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Акты вступят </a:t>
            </a:r>
            <a:r>
              <a:rPr lang="ru-RU" sz="1900" dirty="0">
                <a:solidFill>
                  <a:schemeClr val="tx2"/>
                </a:solidFill>
              </a:rPr>
              <a:t>в силу 01.09.2025 и </a:t>
            </a:r>
            <a:r>
              <a:rPr lang="ru-RU" sz="1900" dirty="0" smtClean="0">
                <a:solidFill>
                  <a:schemeClr val="tx2"/>
                </a:solidFill>
              </a:rPr>
              <a:t>будут </a:t>
            </a:r>
            <a:r>
              <a:rPr lang="ru-RU" sz="1900" dirty="0">
                <a:solidFill>
                  <a:schemeClr val="tx2"/>
                </a:solidFill>
              </a:rPr>
              <a:t>действовать до 01.09.2031.</a:t>
            </a:r>
          </a:p>
          <a:p>
            <a:pPr eaLnBrk="1" hangingPunct="1">
              <a:buFontTx/>
              <a:buChar char="-"/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Регуляторная </a:t>
            </a:r>
            <a:r>
              <a:rPr lang="ru-RU" sz="3100" b="1" dirty="0">
                <a:solidFill>
                  <a:prstClr val="white"/>
                </a:solidFill>
                <a:latin typeface="Calibri"/>
              </a:rPr>
              <a:t>г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ильотина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2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</a:t>
            </a:r>
            <a:r>
              <a:rPr lang="ru-RU" sz="1900" b="1" dirty="0">
                <a:solidFill>
                  <a:schemeClr val="tx2"/>
                </a:solidFill>
              </a:rPr>
              <a:t>Правительства РФ от 04.10.2024 </a:t>
            </a:r>
            <a:r>
              <a:rPr lang="ru-RU" sz="1900" b="1" dirty="0" smtClean="0">
                <a:solidFill>
                  <a:schemeClr val="tx2"/>
                </a:solidFill>
              </a:rPr>
              <a:t>№ 1335</a:t>
            </a:r>
            <a:r>
              <a:rPr lang="ru-RU" sz="1900" dirty="0" smtClean="0">
                <a:solidFill>
                  <a:schemeClr val="tx2"/>
                </a:solidFill>
              </a:rPr>
              <a:t>: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с </a:t>
            </a:r>
            <a:r>
              <a:rPr lang="ru-RU" sz="1900" dirty="0">
                <a:solidFill>
                  <a:schemeClr val="bg1">
                    <a:lumMod val="50000"/>
                  </a:schemeClr>
                </a:solidFill>
              </a:rPr>
              <a:t>субботы 4/1 на пятницу 2/5;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 </a:t>
            </a:r>
            <a:r>
              <a:rPr lang="ru-RU" sz="1900" dirty="0">
                <a:solidFill>
                  <a:schemeClr val="tx2"/>
                </a:solidFill>
              </a:rPr>
              <a:t>воскресенья 5/1 на среду 31/12;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с </a:t>
            </a:r>
            <a:r>
              <a:rPr lang="ru-RU" sz="1900" dirty="0">
                <a:solidFill>
                  <a:schemeClr val="bg1">
                    <a:lumMod val="50000"/>
                  </a:schemeClr>
                </a:solidFill>
              </a:rPr>
              <a:t>воскресенья 23/2 на четверг 8/5;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 </a:t>
            </a:r>
            <a:r>
              <a:rPr lang="ru-RU" sz="1900" dirty="0">
                <a:solidFill>
                  <a:schemeClr val="tx2"/>
                </a:solidFill>
              </a:rPr>
              <a:t>субботы 8/3 на пятницу 13/6;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 </a:t>
            </a:r>
            <a:r>
              <a:rPr lang="ru-RU" sz="1900" dirty="0">
                <a:solidFill>
                  <a:schemeClr val="tx2"/>
                </a:solidFill>
              </a:rPr>
              <a:t>субботы 1/11 на понедельник 3/11.</a:t>
            </a:r>
          </a:p>
          <a:p>
            <a:pPr marL="0" indent="0" eaLnBrk="1" hangingPunct="1">
              <a:buNone/>
            </a:pPr>
            <a:endParaRPr lang="ru-RU" sz="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Отдых для 5-дневки</a:t>
            </a:r>
            <a:r>
              <a:rPr lang="ru-RU" sz="1900" dirty="0" smtClean="0">
                <a:solidFill>
                  <a:schemeClr val="tx2"/>
                </a:solidFill>
              </a:rPr>
              <a:t>: 			</a:t>
            </a:r>
            <a:r>
              <a:rPr lang="ru-RU" sz="1900" b="1" dirty="0" smtClean="0">
                <a:solidFill>
                  <a:schemeClr val="tx2"/>
                </a:solidFill>
              </a:rPr>
              <a:t>для 6 дневки</a:t>
            </a:r>
            <a:r>
              <a:rPr lang="ru-RU" sz="19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29/12 </a:t>
            </a:r>
            <a:r>
              <a:rPr lang="ru-RU" sz="1900" dirty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8/1			</a:t>
            </a:r>
            <a:r>
              <a:rPr lang="ru-RU" sz="19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31/12 </a:t>
            </a:r>
            <a:r>
              <a:rPr lang="ru-RU" sz="1900" dirty="0">
                <a:solidFill>
                  <a:schemeClr val="bg1">
                    <a:lumMod val="50000"/>
                  </a:schemeClr>
                </a:solidFill>
              </a:rPr>
              <a:t>- 8/1</a:t>
            </a:r>
            <a:endParaRPr lang="ru-RU" sz="1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22-23/2</a:t>
            </a:r>
            <a:r>
              <a:rPr lang="ru-RU" sz="1900" dirty="0">
                <a:solidFill>
                  <a:schemeClr val="bg1">
                    <a:lumMod val="50000"/>
                  </a:schemeClr>
                </a:solidFill>
              </a:rPr>
              <a:t>				</a:t>
            </a: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23/2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8-9/3					8-9/3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1-4/5 и 8-11/5				1, 4/5 и 8-9</a:t>
            </a: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ru-RU" sz="1900" dirty="0" smtClean="0">
                <a:solidFill>
                  <a:schemeClr val="bg1">
                    <a:lumMod val="50000"/>
                  </a:schemeClr>
                </a:solidFill>
              </a:rPr>
              <a:t>5, 11/5 (с разрывом)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12-15/6</a:t>
            </a:r>
            <a:r>
              <a:rPr lang="ru-RU" sz="1900" dirty="0">
                <a:solidFill>
                  <a:schemeClr val="tx2"/>
                </a:solidFill>
              </a:rPr>
              <a:t>				</a:t>
            </a:r>
            <a:r>
              <a:rPr lang="ru-RU" sz="1900" dirty="0" smtClean="0">
                <a:solidFill>
                  <a:schemeClr val="tx2"/>
                </a:solidFill>
              </a:rPr>
              <a:t>12, 15/6 </a:t>
            </a:r>
            <a:r>
              <a:rPr lang="ru-RU" sz="1900" dirty="0">
                <a:solidFill>
                  <a:schemeClr val="tx2"/>
                </a:solidFill>
              </a:rPr>
              <a:t>(с разрывом)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2-4/11 (работа 1</a:t>
            </a:r>
            <a:r>
              <a:rPr lang="en-US" sz="1900" dirty="0" smtClean="0">
                <a:solidFill>
                  <a:schemeClr val="tx2"/>
                </a:solidFill>
              </a:rPr>
              <a:t>/</a:t>
            </a:r>
            <a:r>
              <a:rPr lang="ru-RU" sz="1900" dirty="0" smtClean="0">
                <a:solidFill>
                  <a:schemeClr val="tx2"/>
                </a:solidFill>
              </a:rPr>
              <a:t>11)			2, 4/11</a:t>
            </a:r>
            <a:r>
              <a:rPr lang="ru-RU" sz="1900" dirty="0">
                <a:solidFill>
                  <a:schemeClr val="tx2"/>
                </a:solidFill>
              </a:rPr>
              <a:t> (с разрывом)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 31/12-8</a:t>
            </a:r>
            <a:r>
              <a:rPr lang="en-US" sz="1900" dirty="0" smtClean="0">
                <a:solidFill>
                  <a:schemeClr val="tx2"/>
                </a:solidFill>
              </a:rPr>
              <a:t>/</a:t>
            </a:r>
            <a:r>
              <a:rPr lang="ru-RU" sz="1900" dirty="0" smtClean="0">
                <a:solidFill>
                  <a:schemeClr val="tx2"/>
                </a:solidFill>
              </a:rPr>
              <a:t>1				31/12-8</a:t>
            </a:r>
            <a:r>
              <a:rPr lang="en-US" sz="1900" dirty="0" smtClean="0">
                <a:solidFill>
                  <a:schemeClr val="tx2"/>
                </a:solidFill>
              </a:rPr>
              <a:t>/</a:t>
            </a:r>
            <a:r>
              <a:rPr lang="ru-RU" sz="1900" dirty="0" smtClean="0">
                <a:solidFill>
                  <a:schemeClr val="tx2"/>
                </a:solidFill>
              </a:rPr>
              <a:t>1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57188" eaLnBrk="1" hangingPunct="1">
              <a:defRPr/>
            </a:pPr>
            <a:r>
              <a:rPr lang="ru-RU" sz="3100" b="1" dirty="0" smtClean="0">
                <a:solidFill>
                  <a:prstClr val="white"/>
                </a:solidFill>
              </a:rPr>
              <a:t>Перенос выходных 2025</a:t>
            </a:r>
            <a:endParaRPr lang="ru-RU" sz="31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12.12.2023 №565-ФЗ </a:t>
            </a:r>
            <a:r>
              <a:rPr lang="ru-RU" sz="1900" b="1" dirty="0" smtClean="0">
                <a:solidFill>
                  <a:schemeClr val="tx2"/>
                </a:solidFill>
              </a:rPr>
              <a:t>«О занятости населения в РФ» - </a:t>
            </a:r>
            <a:r>
              <a:rPr lang="ru-RU" sz="1900" dirty="0" smtClean="0">
                <a:solidFill>
                  <a:schemeClr val="tx2"/>
                </a:solidFill>
              </a:rPr>
              <a:t>вступил </a:t>
            </a:r>
            <a:r>
              <a:rPr lang="ru-RU" sz="1900" dirty="0">
                <a:solidFill>
                  <a:schemeClr val="tx2"/>
                </a:solidFill>
              </a:rPr>
              <a:t>в силу в основном </a:t>
            </a:r>
            <a:r>
              <a:rPr lang="ru-RU" sz="1900" dirty="0" smtClean="0">
                <a:solidFill>
                  <a:schemeClr val="tx2"/>
                </a:solidFill>
              </a:rPr>
              <a:t>01.01.2024</a:t>
            </a:r>
            <a:r>
              <a:rPr lang="ru-RU" sz="1900" dirty="0">
                <a:solidFill>
                  <a:schemeClr val="tx2"/>
                </a:solidFill>
              </a:rPr>
              <a:t>, но отдельные положения </a:t>
            </a:r>
            <a:r>
              <a:rPr lang="ru-RU" sz="1900" dirty="0" smtClean="0">
                <a:solidFill>
                  <a:schemeClr val="tx2"/>
                </a:solidFill>
              </a:rPr>
              <a:t>– с 01.09.2024 и с 01.01.2025 (с постепенной отменой действующих норм):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расширен </a:t>
            </a:r>
            <a:r>
              <a:rPr lang="ru-RU" sz="1900" dirty="0">
                <a:solidFill>
                  <a:schemeClr val="tx2"/>
                </a:solidFill>
              </a:rPr>
              <a:t>перечень оснований для отказа в признании безработным (ст.24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предельные </a:t>
            </a:r>
            <a:r>
              <a:rPr lang="ru-RU" sz="1900" dirty="0">
                <a:solidFill>
                  <a:schemeClr val="tx2"/>
                </a:solidFill>
              </a:rPr>
              <a:t>размеры пособия по безработице фиксируются непосредственно в законе </a:t>
            </a:r>
            <a:r>
              <a:rPr lang="ru-RU" sz="1900" dirty="0" smtClean="0">
                <a:solidFill>
                  <a:schemeClr val="tx2"/>
                </a:solidFill>
              </a:rPr>
              <a:t>+ ежегодно индексируются (ст.44),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сохранена </a:t>
            </a:r>
            <a:r>
              <a:rPr lang="ru-RU" sz="1900" dirty="0">
                <a:solidFill>
                  <a:schemeClr val="tx2"/>
                </a:solidFill>
              </a:rPr>
              <a:t>возможность досрочного выхода на пенсию для безработных, уволенных в связи с ликвидацией работодателя или сокращением (ст.51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с</a:t>
            </a:r>
            <a:r>
              <a:rPr lang="ru-RU" sz="1900" dirty="0" smtClean="0">
                <a:solidFill>
                  <a:schemeClr val="tx2"/>
                </a:solidFill>
              </a:rPr>
              <a:t>охранены обязанности </a:t>
            </a:r>
            <a:r>
              <a:rPr lang="ru-RU" sz="1900" dirty="0">
                <a:solidFill>
                  <a:schemeClr val="tx2"/>
                </a:solidFill>
              </a:rPr>
              <a:t>работодателей по информированию </a:t>
            </a:r>
            <a:r>
              <a:rPr lang="ru-RU" sz="1900" dirty="0" smtClean="0">
                <a:solidFill>
                  <a:schemeClr val="tx2"/>
                </a:solidFill>
              </a:rPr>
              <a:t>СЗН (</a:t>
            </a:r>
            <a:r>
              <a:rPr lang="ru-RU" sz="1900" dirty="0">
                <a:solidFill>
                  <a:schemeClr val="tx2"/>
                </a:solidFill>
              </a:rPr>
              <a:t>ст.53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квотирование </a:t>
            </a:r>
            <a:r>
              <a:rPr lang="ru-RU" sz="1900" dirty="0">
                <a:solidFill>
                  <a:schemeClr val="tx2"/>
                </a:solidFill>
              </a:rPr>
              <a:t>рабочих мест для инвалидов </a:t>
            </a:r>
            <a:r>
              <a:rPr lang="ru-RU" sz="1900" dirty="0" smtClean="0">
                <a:solidFill>
                  <a:schemeClr val="tx2"/>
                </a:solidFill>
              </a:rPr>
              <a:t>обязательно </a:t>
            </a:r>
            <a:r>
              <a:rPr lang="ru-RU" sz="1900" dirty="0">
                <a:solidFill>
                  <a:schemeClr val="tx2"/>
                </a:solidFill>
              </a:rPr>
              <a:t>для всех компаний со штатом свыше 35 </a:t>
            </a:r>
            <a:r>
              <a:rPr lang="ru-RU" sz="1900" dirty="0" smtClean="0">
                <a:solidFill>
                  <a:schemeClr val="tx2"/>
                </a:solidFill>
              </a:rPr>
              <a:t>чел. – </a:t>
            </a:r>
            <a:r>
              <a:rPr lang="ru-RU" sz="1900" u="sng" dirty="0" smtClean="0">
                <a:solidFill>
                  <a:schemeClr val="tx2"/>
                </a:solidFill>
              </a:rPr>
              <a:t>с </a:t>
            </a:r>
            <a:r>
              <a:rPr lang="ru-RU" sz="1900" u="sng" dirty="0">
                <a:solidFill>
                  <a:schemeClr val="tx2"/>
                </a:solidFill>
              </a:rPr>
              <a:t>01.09.2024</a:t>
            </a:r>
            <a:r>
              <a:rPr lang="ru-RU" sz="1900" dirty="0">
                <a:solidFill>
                  <a:schemeClr val="tx2"/>
                </a:solidFill>
              </a:rPr>
              <a:t> (ст.38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права </a:t>
            </a:r>
            <a:r>
              <a:rPr lang="ru-RU" sz="1900" dirty="0">
                <a:solidFill>
                  <a:schemeClr val="tx2"/>
                </a:solidFill>
              </a:rPr>
              <a:t>профсоюзов в сфере занятости и их взаимодействие с органами занятости </a:t>
            </a:r>
            <a:r>
              <a:rPr lang="ru-RU" sz="1900" dirty="0" smtClean="0">
                <a:solidFill>
                  <a:schemeClr val="tx2"/>
                </a:solidFill>
              </a:rPr>
              <a:t>– см</a:t>
            </a:r>
            <a:r>
              <a:rPr lang="ru-RU" sz="1900" dirty="0">
                <a:solidFill>
                  <a:schemeClr val="tx2"/>
                </a:solidFill>
              </a:rPr>
              <a:t>. </a:t>
            </a:r>
            <a:r>
              <a:rPr lang="ru-RU" sz="1900" dirty="0" smtClean="0">
                <a:solidFill>
                  <a:schemeClr val="tx2"/>
                </a:solidFill>
              </a:rPr>
              <a:t>ст.55-56,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регламентирована </a:t>
            </a:r>
            <a:r>
              <a:rPr lang="ru-RU" sz="1900" dirty="0">
                <a:solidFill>
                  <a:schemeClr val="tx2"/>
                </a:solidFill>
              </a:rPr>
              <a:t>деятельность </a:t>
            </a:r>
            <a:r>
              <a:rPr lang="ru-RU" sz="1900" dirty="0" smtClean="0">
                <a:solidFill>
                  <a:schemeClr val="tx2"/>
                </a:solidFill>
              </a:rPr>
              <a:t>МВК </a:t>
            </a:r>
            <a:r>
              <a:rPr lang="ru-RU" sz="1900" dirty="0">
                <a:solidFill>
                  <a:schemeClr val="tx2"/>
                </a:solidFill>
              </a:rPr>
              <a:t>по противодействию нелегальной занятости (ст.67</a:t>
            </a:r>
            <a:r>
              <a:rPr lang="ru-RU" sz="1900" dirty="0" smtClean="0">
                <a:solidFill>
                  <a:schemeClr val="tx2"/>
                </a:solidFill>
              </a:rPr>
              <a:t>).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Закон о занятости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06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08.08.2024 </a:t>
            </a:r>
            <a:r>
              <a:rPr lang="ru-RU" sz="1900" b="1" dirty="0" smtClean="0">
                <a:solidFill>
                  <a:schemeClr val="tx2"/>
                </a:solidFill>
              </a:rPr>
              <a:t>№ 268-ФЗ</a:t>
            </a:r>
            <a:r>
              <a:rPr lang="ru-RU" sz="1900" dirty="0" smtClean="0">
                <a:solidFill>
                  <a:schemeClr val="tx2"/>
                </a:solidFill>
              </a:rPr>
              <a:t>: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изменения ст. </a:t>
            </a:r>
            <a:r>
              <a:rPr lang="ru-RU" sz="1900" dirty="0">
                <a:solidFill>
                  <a:schemeClr val="tx2"/>
                </a:solidFill>
              </a:rPr>
              <a:t>51, 115, 353 ТК РФ, </a:t>
            </a:r>
            <a:r>
              <a:rPr lang="ru-RU" sz="1900" dirty="0" smtClean="0">
                <a:solidFill>
                  <a:schemeClr val="tx2"/>
                </a:solidFill>
              </a:rPr>
              <a:t>дополнение </a:t>
            </a:r>
            <a:r>
              <a:rPr lang="ru-RU" sz="1900" dirty="0">
                <a:solidFill>
                  <a:schemeClr val="tx2"/>
                </a:solidFill>
              </a:rPr>
              <a:t>гл</a:t>
            </a:r>
            <a:r>
              <a:rPr lang="ru-RU" sz="1900" dirty="0" smtClean="0">
                <a:solidFill>
                  <a:schemeClr val="tx2"/>
                </a:solidFill>
              </a:rPr>
              <a:t>. 21</a:t>
            </a:r>
            <a:r>
              <a:rPr lang="ru-RU" sz="1900" dirty="0">
                <a:solidFill>
                  <a:schemeClr val="tx2"/>
                </a:solidFill>
              </a:rPr>
              <a:t> </a:t>
            </a:r>
            <a:r>
              <a:rPr lang="ru-RU" sz="1900" dirty="0" smtClean="0">
                <a:solidFill>
                  <a:schemeClr val="tx2"/>
                </a:solidFill>
              </a:rPr>
              <a:t>новой ст. </a:t>
            </a:r>
            <a:r>
              <a:rPr lang="ru-RU" sz="1900" dirty="0">
                <a:solidFill>
                  <a:schemeClr val="tx2"/>
                </a:solidFill>
              </a:rPr>
              <a:t>158.1.</a:t>
            </a:r>
          </a:p>
          <a:p>
            <a:pPr eaLnBrk="1" hangingPunct="1">
              <a:buFontTx/>
              <a:buChar char="-"/>
            </a:pP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u="sng" dirty="0">
                <a:solidFill>
                  <a:schemeClr val="tx2"/>
                </a:solidFill>
              </a:rPr>
              <a:t>С 01.09.2024</a:t>
            </a:r>
            <a:r>
              <a:rPr lang="ru-RU" sz="1900" dirty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закреплен </a:t>
            </a:r>
            <a:r>
              <a:rPr lang="ru-RU" sz="1900" dirty="0">
                <a:solidFill>
                  <a:schemeClr val="tx2"/>
                </a:solidFill>
              </a:rPr>
              <a:t>отпуск инвалидов не менее 30 к/дней; 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уточнены </a:t>
            </a:r>
            <a:r>
              <a:rPr lang="ru-RU" sz="1900" dirty="0">
                <a:solidFill>
                  <a:schemeClr val="tx2"/>
                </a:solidFill>
              </a:rPr>
              <a:t>контрольные полномочия </a:t>
            </a:r>
            <a:r>
              <a:rPr lang="ru-RU" sz="1900" dirty="0" err="1">
                <a:solidFill>
                  <a:schemeClr val="tx2"/>
                </a:solidFill>
              </a:rPr>
              <a:t>Роструда</a:t>
            </a:r>
            <a:r>
              <a:rPr lang="ru-RU" sz="1900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u="sng" dirty="0">
                <a:solidFill>
                  <a:schemeClr val="tx2"/>
                </a:solidFill>
              </a:rPr>
              <a:t>С 01.03.2025</a:t>
            </a:r>
            <a:r>
              <a:rPr lang="ru-RU" sz="1900" dirty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установлен </a:t>
            </a:r>
            <a:r>
              <a:rPr lang="ru-RU" sz="1900" dirty="0">
                <a:solidFill>
                  <a:schemeClr val="tx2"/>
                </a:solidFill>
              </a:rPr>
              <a:t>срок предоставления информации в целях контроля за выполнением коллективного договора - </a:t>
            </a:r>
            <a:r>
              <a:rPr lang="ru-RU" sz="1900" u="sng" dirty="0">
                <a:solidFill>
                  <a:schemeClr val="tx2"/>
                </a:solidFill>
              </a:rPr>
              <a:t>не позднее месяца</a:t>
            </a:r>
            <a:r>
              <a:rPr lang="ru-RU" sz="1900" dirty="0">
                <a:solidFill>
                  <a:schemeClr val="tx2"/>
                </a:solidFill>
              </a:rPr>
              <a:t> со дня получения запроса;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введен </a:t>
            </a:r>
            <a:r>
              <a:rPr lang="ru-RU" sz="1900" dirty="0">
                <a:solidFill>
                  <a:schemeClr val="tx2"/>
                </a:solidFill>
              </a:rPr>
              <a:t>механизм противодействия формированию просроченной задолженности по зарплате, закреплено участие в нем региональных межведомственных комиссий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Поправки в ТК РФ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5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Ст. 256 </a:t>
            </a:r>
            <a:r>
              <a:rPr lang="ru-RU" sz="1900" dirty="0">
                <a:solidFill>
                  <a:schemeClr val="tx2"/>
                </a:solidFill>
              </a:rPr>
              <a:t>ТК </a:t>
            </a:r>
            <a:r>
              <a:rPr lang="ru-RU" sz="1900" dirty="0" smtClean="0">
                <a:solidFill>
                  <a:schemeClr val="tx2"/>
                </a:solidFill>
              </a:rPr>
              <a:t>РФ: отпуск по уходу за ребенком.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19.12.2023 </a:t>
            </a:r>
            <a:r>
              <a:rPr lang="ru-RU" sz="1900" b="1" dirty="0" smtClean="0">
                <a:solidFill>
                  <a:schemeClr val="tx2"/>
                </a:solidFill>
              </a:rPr>
              <a:t>№ 614-ФЗ </a:t>
            </a:r>
            <a:r>
              <a:rPr lang="ru-RU" sz="1900" dirty="0" smtClean="0">
                <a:solidFill>
                  <a:schemeClr val="tx2"/>
                </a:solidFill>
              </a:rPr>
              <a:t>– вступил в силу</a:t>
            </a:r>
            <a:r>
              <a:rPr lang="ru-RU" sz="1900" dirty="0" smtClean="0">
                <a:solidFill>
                  <a:srgbClr val="1F497D"/>
                </a:solidFill>
              </a:rPr>
              <a:t> 01.01.2024:</a:t>
            </a:r>
            <a:endParaRPr lang="ru-RU" sz="1900" dirty="0">
              <a:solidFill>
                <a:srgbClr val="1F497D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rgbClr val="1F497D"/>
                </a:solidFill>
              </a:rPr>
              <a:t>сохраняется право </a:t>
            </a:r>
            <a:r>
              <a:rPr lang="ru-RU" sz="1900" dirty="0">
                <a:solidFill>
                  <a:srgbClr val="1F497D"/>
                </a:solidFill>
              </a:rPr>
              <a:t>на пособие по уходу за ребенком до 1,5 лет при выходе на работу из отпуска по уходу за </a:t>
            </a:r>
            <a:r>
              <a:rPr lang="ru-RU" sz="1900" dirty="0" smtClean="0">
                <a:solidFill>
                  <a:srgbClr val="1F497D"/>
                </a:solidFill>
              </a:rPr>
              <a:t>ребенком (без условий).</a:t>
            </a:r>
          </a:p>
          <a:p>
            <a:pPr eaLnBrk="1" hangingPunct="1"/>
            <a:endParaRPr lang="ru-RU" sz="2000" dirty="0">
              <a:solidFill>
                <a:srgbClr val="1F497D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Связанные </a:t>
            </a:r>
            <a:r>
              <a:rPr lang="ru-RU" sz="1900" dirty="0">
                <a:solidFill>
                  <a:schemeClr val="tx2"/>
                </a:solidFill>
              </a:rPr>
              <a:t>поправки в соцстраховании </a:t>
            </a:r>
            <a:r>
              <a:rPr lang="ru-RU" sz="1900" dirty="0" smtClean="0">
                <a:solidFill>
                  <a:schemeClr val="tx2"/>
                </a:solidFill>
              </a:rPr>
              <a:t>– </a:t>
            </a:r>
            <a:r>
              <a:rPr lang="ru-RU" sz="1900" dirty="0" err="1" smtClean="0">
                <a:solidFill>
                  <a:schemeClr val="tx2"/>
                </a:solidFill>
              </a:rPr>
              <a:t>Фед</a:t>
            </a:r>
            <a:r>
              <a:rPr lang="ru-RU" sz="1900" dirty="0" smtClean="0">
                <a:solidFill>
                  <a:schemeClr val="tx2"/>
                </a:solidFill>
              </a:rPr>
              <a:t>. </a:t>
            </a:r>
            <a:r>
              <a:rPr lang="ru-RU" sz="1900" dirty="0">
                <a:solidFill>
                  <a:schemeClr val="tx2"/>
                </a:solidFill>
              </a:rPr>
              <a:t>закон от 19.12.2023 </a:t>
            </a:r>
            <a:r>
              <a:rPr lang="ru-RU" sz="1900" dirty="0" smtClean="0">
                <a:solidFill>
                  <a:schemeClr val="tx2"/>
                </a:solidFill>
              </a:rPr>
              <a:t>№ 620-ФЗ</a:t>
            </a:r>
            <a:r>
              <a:rPr lang="ru-RU" sz="19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Досрочный выход из «декрета»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Ст. 351.7 ТК РФ (изначальная редакция): </a:t>
            </a:r>
            <a:r>
              <a:rPr lang="ru-RU" sz="1900" dirty="0" smtClean="0">
                <a:solidFill>
                  <a:schemeClr val="tx2"/>
                </a:solidFill>
              </a:rPr>
              <a:t>в период приостановления трудовых отношений – запрет </a:t>
            </a:r>
            <a:r>
              <a:rPr lang="ru-RU" sz="1900" dirty="0">
                <a:solidFill>
                  <a:schemeClr val="tx2"/>
                </a:solidFill>
              </a:rPr>
              <a:t>увольнения по инициативе работодателя, </a:t>
            </a:r>
            <a:r>
              <a:rPr lang="ru-RU" sz="1900" dirty="0" err="1">
                <a:solidFill>
                  <a:schemeClr val="tx2"/>
                </a:solidFill>
              </a:rPr>
              <a:t>кр</a:t>
            </a:r>
            <a:r>
              <a:rPr lang="ru-RU" sz="1900" dirty="0">
                <a:solidFill>
                  <a:schemeClr val="tx2"/>
                </a:solidFill>
              </a:rPr>
              <a:t>. случаев ликвидации</a:t>
            </a:r>
            <a:r>
              <a:rPr lang="ru-RU" sz="1900" dirty="0" smtClean="0">
                <a:solidFill>
                  <a:schemeClr val="tx2"/>
                </a:solidFill>
              </a:rPr>
              <a:t>, а </a:t>
            </a:r>
            <a:r>
              <a:rPr lang="ru-RU" sz="1900" dirty="0">
                <a:solidFill>
                  <a:schemeClr val="tx2"/>
                </a:solidFill>
              </a:rPr>
              <a:t>также истечения срока трудового </a:t>
            </a:r>
            <a:r>
              <a:rPr lang="ru-RU" sz="1900" dirty="0" smtClean="0">
                <a:solidFill>
                  <a:schemeClr val="tx2"/>
                </a:solidFill>
              </a:rPr>
              <a:t>договора.</a:t>
            </a:r>
            <a:endParaRPr lang="ru-RU" sz="1900" i="1" dirty="0" smtClean="0">
              <a:solidFill>
                <a:srgbClr val="FF0000"/>
              </a:solidFill>
            </a:endParaRPr>
          </a:p>
          <a:p>
            <a:pPr eaLnBrk="1" hangingPunct="1"/>
            <a:endParaRPr lang="ru-RU" sz="800" b="1" i="1" dirty="0">
              <a:solidFill>
                <a:srgbClr val="FF0000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С 04.08.2023: </a:t>
            </a:r>
            <a:r>
              <a:rPr lang="ru-RU" sz="1900" dirty="0" smtClean="0">
                <a:solidFill>
                  <a:schemeClr val="tx2"/>
                </a:solidFill>
              </a:rPr>
              <a:t>сокращен </a:t>
            </a:r>
            <a:r>
              <a:rPr lang="ru-RU" sz="1900" dirty="0">
                <a:solidFill>
                  <a:schemeClr val="tx2"/>
                </a:solidFill>
              </a:rPr>
              <a:t>перечень случаев увольнения в связи с истечением срока трудового договора </a:t>
            </a:r>
            <a:r>
              <a:rPr lang="ru-RU" sz="1900" dirty="0" smtClean="0">
                <a:solidFill>
                  <a:schemeClr val="tx2"/>
                </a:solidFill>
              </a:rPr>
              <a:t>– уволить </a:t>
            </a:r>
            <a:r>
              <a:rPr lang="ru-RU" sz="1900" dirty="0">
                <a:solidFill>
                  <a:schemeClr val="tx2"/>
                </a:solidFill>
              </a:rPr>
              <a:t>можно только работников, принятых временно по основаниям, указанным в ч</a:t>
            </a:r>
            <a:r>
              <a:rPr lang="ru-RU" sz="1900" dirty="0" smtClean="0">
                <a:solidFill>
                  <a:schemeClr val="tx2"/>
                </a:solidFill>
              </a:rPr>
              <a:t>. 1 </a:t>
            </a:r>
            <a:r>
              <a:rPr lang="ru-RU" sz="1900" dirty="0">
                <a:solidFill>
                  <a:schemeClr val="tx2"/>
                </a:solidFill>
              </a:rPr>
              <a:t>и </a:t>
            </a:r>
            <a:r>
              <a:rPr lang="ru-RU" sz="1900" dirty="0" err="1">
                <a:solidFill>
                  <a:schemeClr val="tx2"/>
                </a:solidFill>
              </a:rPr>
              <a:t>абз</a:t>
            </a:r>
            <a:r>
              <a:rPr lang="ru-RU" sz="1900" dirty="0" smtClean="0">
                <a:solidFill>
                  <a:schemeClr val="tx2"/>
                </a:solidFill>
              </a:rPr>
              <a:t>. 3</a:t>
            </a:r>
            <a:r>
              <a:rPr lang="ru-RU" sz="1900" dirty="0">
                <a:solidFill>
                  <a:schemeClr val="tx2"/>
                </a:solidFill>
              </a:rPr>
              <a:t>, 5, 9-11 ч</a:t>
            </a:r>
            <a:r>
              <a:rPr lang="ru-RU" sz="1900" dirty="0" smtClean="0">
                <a:solidFill>
                  <a:schemeClr val="tx2"/>
                </a:solidFill>
              </a:rPr>
              <a:t>. 2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59 </a:t>
            </a:r>
            <a:r>
              <a:rPr lang="ru-RU" sz="1900" dirty="0">
                <a:solidFill>
                  <a:schemeClr val="tx2"/>
                </a:solidFill>
              </a:rPr>
              <a:t>ТК </a:t>
            </a:r>
            <a:r>
              <a:rPr lang="ru-RU" sz="1900" dirty="0" smtClean="0">
                <a:solidFill>
                  <a:schemeClr val="tx2"/>
                </a:solidFill>
              </a:rPr>
              <a:t>РФ (</a:t>
            </a:r>
            <a:r>
              <a:rPr lang="ru-RU" sz="1900" dirty="0" err="1" smtClean="0">
                <a:solidFill>
                  <a:schemeClr val="tx2"/>
                </a:solidFill>
              </a:rPr>
              <a:t>Фед</a:t>
            </a:r>
            <a:r>
              <a:rPr lang="ru-RU" sz="1900" dirty="0">
                <a:solidFill>
                  <a:schemeClr val="tx2"/>
                </a:solidFill>
              </a:rPr>
              <a:t>. закон от 04.08.2023 </a:t>
            </a:r>
            <a:r>
              <a:rPr lang="ru-RU" sz="1900" dirty="0" smtClean="0">
                <a:solidFill>
                  <a:schemeClr val="tx2"/>
                </a:solidFill>
              </a:rPr>
              <a:t>№ 471-ФЗ).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Не прекращаются срочные </a:t>
            </a:r>
            <a:r>
              <a:rPr lang="ru-RU" sz="1900" b="1" dirty="0">
                <a:solidFill>
                  <a:schemeClr val="tx2"/>
                </a:solidFill>
              </a:rPr>
              <a:t>трудовые договоры, заключенные </a:t>
            </a:r>
            <a:r>
              <a:rPr lang="ru-RU" sz="1900" b="1" dirty="0" smtClean="0">
                <a:solidFill>
                  <a:schemeClr val="tx2"/>
                </a:solidFill>
              </a:rPr>
              <a:t>с </a:t>
            </a:r>
            <a:r>
              <a:rPr lang="ru-RU" sz="1900" dirty="0" smtClean="0">
                <a:solidFill>
                  <a:schemeClr val="tx2"/>
                </a:solidFill>
              </a:rPr>
              <a:t>работниками </a:t>
            </a:r>
            <a:r>
              <a:rPr lang="ru-RU" sz="1900" dirty="0">
                <a:solidFill>
                  <a:schemeClr val="tx2"/>
                </a:solidFill>
              </a:rPr>
              <a:t>субъектов малого предпринимательства</a:t>
            </a:r>
            <a:r>
              <a:rPr lang="ru-RU" sz="1900" dirty="0" smtClean="0">
                <a:solidFill>
                  <a:schemeClr val="tx2"/>
                </a:solidFill>
              </a:rPr>
              <a:t>; </a:t>
            </a:r>
            <a:r>
              <a:rPr lang="ru-RU" sz="1900" u="sng" dirty="0" smtClean="0">
                <a:solidFill>
                  <a:schemeClr val="tx2"/>
                </a:solidFill>
              </a:rPr>
              <a:t>работниками </a:t>
            </a:r>
            <a:r>
              <a:rPr lang="ru-RU" sz="1900" u="sng" dirty="0">
                <a:solidFill>
                  <a:schemeClr val="tx2"/>
                </a:solidFill>
              </a:rPr>
              <a:t>организаций, расположенных в РКС и приравненных к ним</a:t>
            </a:r>
            <a:r>
              <a:rPr lang="ru-RU" sz="1900" dirty="0" smtClean="0">
                <a:solidFill>
                  <a:schemeClr val="tx2"/>
                </a:solidFill>
              </a:rPr>
              <a:t>; избранными </a:t>
            </a:r>
            <a:r>
              <a:rPr lang="ru-RU" sz="1900" dirty="0">
                <a:solidFill>
                  <a:schemeClr val="tx2"/>
                </a:solidFill>
              </a:rPr>
              <a:t>по конкурсу на замещение должности</a:t>
            </a:r>
            <a:r>
              <a:rPr lang="ru-RU" sz="1900" dirty="0" smtClean="0">
                <a:solidFill>
                  <a:schemeClr val="tx2"/>
                </a:solidFill>
              </a:rPr>
              <a:t>; творческими работниками; </a:t>
            </a:r>
            <a:r>
              <a:rPr lang="ru-RU" sz="1900" u="sng" dirty="0" smtClean="0">
                <a:solidFill>
                  <a:schemeClr val="tx2"/>
                </a:solidFill>
              </a:rPr>
              <a:t>руководителями </a:t>
            </a:r>
            <a:r>
              <a:rPr lang="ru-RU" sz="1900" u="sng" dirty="0">
                <a:solidFill>
                  <a:schemeClr val="tx2"/>
                </a:solidFill>
              </a:rPr>
              <a:t>организаций, их </a:t>
            </a:r>
            <a:r>
              <a:rPr lang="ru-RU" sz="1900" u="sng" dirty="0" smtClean="0">
                <a:solidFill>
                  <a:schemeClr val="tx2"/>
                </a:solidFill>
              </a:rPr>
              <a:t>заместителями </a:t>
            </a:r>
            <a:r>
              <a:rPr lang="ru-RU" sz="1900" u="sng" dirty="0">
                <a:solidFill>
                  <a:schemeClr val="tx2"/>
                </a:solidFill>
              </a:rPr>
              <a:t>и </a:t>
            </a:r>
            <a:r>
              <a:rPr lang="ru-RU" sz="1900" u="sng" dirty="0" smtClean="0">
                <a:solidFill>
                  <a:schemeClr val="tx2"/>
                </a:solidFill>
              </a:rPr>
              <a:t>главбухами</a:t>
            </a:r>
            <a:r>
              <a:rPr lang="ru-RU" sz="1900" dirty="0" smtClean="0">
                <a:solidFill>
                  <a:schemeClr val="tx2"/>
                </a:solidFill>
              </a:rPr>
              <a:t>; работниками </a:t>
            </a:r>
            <a:r>
              <a:rPr lang="ru-RU" sz="1900" dirty="0">
                <a:solidFill>
                  <a:schemeClr val="tx2"/>
                </a:solidFill>
              </a:rPr>
              <a:t>НКО</a:t>
            </a:r>
            <a:r>
              <a:rPr lang="ru-RU" sz="1900" dirty="0" smtClean="0">
                <a:solidFill>
                  <a:schemeClr val="tx2"/>
                </a:solidFill>
              </a:rPr>
              <a:t>; в других случаях, предусмотренных </a:t>
            </a:r>
            <a:r>
              <a:rPr lang="ru-RU" sz="1900" dirty="0">
                <a:solidFill>
                  <a:schemeClr val="tx2"/>
                </a:solidFill>
              </a:rPr>
              <a:t>федеральными законами.</a:t>
            </a:r>
          </a:p>
          <a:p>
            <a:pPr eaLnBrk="1" hangingPunct="1"/>
            <a:endParaRPr lang="ru-RU" sz="8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Если работник относится к этим категориям, увольнять его нельзя</a:t>
            </a:r>
            <a:r>
              <a:rPr lang="ru-RU" sz="1900" b="1" dirty="0">
                <a:solidFill>
                  <a:srgbClr val="FF0000"/>
                </a:solidFill>
              </a:rPr>
              <a:t>!</a:t>
            </a:r>
            <a:r>
              <a:rPr lang="ru-RU" sz="1900" b="1" dirty="0">
                <a:solidFill>
                  <a:schemeClr val="tx2"/>
                </a:solidFill>
              </a:rPr>
              <a:t/>
            </a:r>
            <a:br>
              <a:rPr lang="ru-RU" sz="1900" b="1" dirty="0">
                <a:solidFill>
                  <a:schemeClr val="tx2"/>
                </a:solidFill>
              </a:rPr>
            </a:br>
            <a:r>
              <a:rPr lang="ru-RU" sz="1900" b="1" dirty="0">
                <a:solidFill>
                  <a:schemeClr val="tx2"/>
                </a:solidFill>
              </a:rPr>
              <a:t>Трудовой договор по возвращении работников возобновляется на период, равный остатку срока его действия.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Увольнение участников СВО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76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Ст.262 </a:t>
            </a:r>
            <a:r>
              <a:rPr lang="ru-RU" sz="1900" dirty="0">
                <a:solidFill>
                  <a:schemeClr val="tx2"/>
                </a:solidFill>
              </a:rPr>
              <a:t>ТК </a:t>
            </a:r>
            <a:r>
              <a:rPr lang="ru-RU" sz="1900" dirty="0" smtClean="0">
                <a:solidFill>
                  <a:schemeClr val="tx2"/>
                </a:solidFill>
              </a:rPr>
              <a:t>РФ: родители детей-инвалидов - </a:t>
            </a:r>
            <a:r>
              <a:rPr lang="ru-RU" sz="1900" dirty="0">
                <a:solidFill>
                  <a:schemeClr val="tx2"/>
                </a:solidFill>
              </a:rPr>
              <a:t>право на 4 дополнительных выходных дня </a:t>
            </a:r>
            <a:r>
              <a:rPr lang="ru-RU" sz="1900" dirty="0" smtClean="0">
                <a:solidFill>
                  <a:schemeClr val="tx2"/>
                </a:solidFill>
              </a:rPr>
              <a:t>ежемесячно (оплачиваемых).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05.12.2022 </a:t>
            </a:r>
            <a:r>
              <a:rPr lang="ru-RU" sz="1900" b="1" dirty="0" smtClean="0">
                <a:solidFill>
                  <a:schemeClr val="tx2"/>
                </a:solidFill>
              </a:rPr>
              <a:t>№491-ФЗ </a:t>
            </a:r>
            <a:r>
              <a:rPr lang="ru-RU" sz="1900" dirty="0" smtClean="0">
                <a:solidFill>
                  <a:schemeClr val="tx2"/>
                </a:solidFill>
              </a:rPr>
              <a:t>– вступил в силу</a:t>
            </a:r>
            <a:r>
              <a:rPr lang="ru-RU" sz="1900" dirty="0" smtClean="0">
                <a:solidFill>
                  <a:srgbClr val="1F497D"/>
                </a:solidFill>
              </a:rPr>
              <a:t> 01.09.2023: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rgbClr val="1F497D"/>
                </a:solidFill>
              </a:rPr>
              <a:t>дни </a:t>
            </a:r>
            <a:r>
              <a:rPr lang="ru-RU" sz="1900" dirty="0">
                <a:solidFill>
                  <a:srgbClr val="1F497D"/>
                </a:solidFill>
              </a:rPr>
              <a:t>можно </a:t>
            </a:r>
            <a:r>
              <a:rPr lang="ru-RU" sz="1900" dirty="0" smtClean="0">
                <a:solidFill>
                  <a:srgbClr val="1F497D"/>
                </a:solidFill>
              </a:rPr>
              <a:t>использовать </a:t>
            </a:r>
            <a:r>
              <a:rPr lang="ru-RU" sz="1900" dirty="0">
                <a:solidFill>
                  <a:srgbClr val="1F497D"/>
                </a:solidFill>
              </a:rPr>
              <a:t>не только помесячно, но и раз в год</a:t>
            </a:r>
            <a:r>
              <a:rPr lang="ru-RU" sz="1900" dirty="0">
                <a:solidFill>
                  <a:schemeClr val="tx2"/>
                </a:solidFill>
              </a:rPr>
              <a:t>у непрерывно до 24 к/дней (в пределах общего </a:t>
            </a:r>
            <a:r>
              <a:rPr lang="ru-RU" sz="1900" dirty="0" smtClean="0">
                <a:solidFill>
                  <a:schemeClr val="tx2"/>
                </a:solidFill>
              </a:rPr>
              <a:t>неиспользованного </a:t>
            </a:r>
            <a:r>
              <a:rPr lang="ru-RU" sz="1900" dirty="0">
                <a:solidFill>
                  <a:schemeClr val="tx2"/>
                </a:solidFill>
              </a:rPr>
              <a:t>количества</a:t>
            </a:r>
            <a:r>
              <a:rPr lang="ru-RU" sz="1900" dirty="0" smtClean="0">
                <a:solidFill>
                  <a:schemeClr val="tx2"/>
                </a:solidFill>
              </a:rPr>
              <a:t>);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                                                      </a:t>
            </a:r>
            <a:r>
              <a:rPr lang="ru-RU" sz="1900" b="1" dirty="0" smtClean="0">
                <a:solidFill>
                  <a:srgbClr val="00B050"/>
                </a:solidFill>
              </a:rPr>
              <a:t>письмо СФР от </a:t>
            </a:r>
            <a:r>
              <a:rPr lang="ru-RU" sz="1900" b="1" dirty="0">
                <a:solidFill>
                  <a:srgbClr val="00B050"/>
                </a:solidFill>
              </a:rPr>
              <a:t>09.11.2023 №19-02/124022л</a:t>
            </a:r>
            <a:endParaRPr lang="ru-RU" sz="1900" b="1" dirty="0" smtClean="0">
              <a:solidFill>
                <a:srgbClr val="00B050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р</a:t>
            </a:r>
            <a:r>
              <a:rPr lang="ru-RU" sz="1900" dirty="0" smtClean="0">
                <a:solidFill>
                  <a:schemeClr val="tx2"/>
                </a:solidFill>
              </a:rPr>
              <a:t>аботник должен </a:t>
            </a:r>
            <a:r>
              <a:rPr lang="ru-RU" sz="1900" dirty="0">
                <a:solidFill>
                  <a:schemeClr val="tx2"/>
                </a:solidFill>
              </a:rPr>
              <a:t>согласовать с работодателем график предоставления этих </a:t>
            </a:r>
            <a:r>
              <a:rPr lang="ru-RU" sz="1900" dirty="0" smtClean="0">
                <a:solidFill>
                  <a:schemeClr val="tx2"/>
                </a:solidFill>
              </a:rPr>
              <a:t>дней.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Постановление от 06.05.2023 №714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smtClean="0">
                <a:solidFill>
                  <a:schemeClr val="tx2"/>
                </a:solidFill>
              </a:rPr>
              <a:t>– новые </a:t>
            </a:r>
            <a:r>
              <a:rPr lang="ru-RU" sz="1900" dirty="0">
                <a:solidFill>
                  <a:schemeClr val="tx2"/>
                </a:solidFill>
              </a:rPr>
              <a:t>правила </a:t>
            </a:r>
            <a:r>
              <a:rPr lang="ru-RU" sz="1900" dirty="0" smtClean="0">
                <a:solidFill>
                  <a:schemeClr val="tx2"/>
                </a:solidFill>
              </a:rPr>
              <a:t>предоставления </a:t>
            </a:r>
            <a:r>
              <a:rPr lang="ru-RU" sz="1900" dirty="0">
                <a:solidFill>
                  <a:schemeClr val="tx2"/>
                </a:solidFill>
              </a:rPr>
              <a:t>выходных </a:t>
            </a:r>
            <a:r>
              <a:rPr lang="ru-RU" sz="1900" dirty="0" smtClean="0">
                <a:solidFill>
                  <a:schemeClr val="tx2"/>
                </a:solidFill>
              </a:rPr>
              <a:t>дней (учтена </a:t>
            </a:r>
            <a:r>
              <a:rPr lang="ru-RU" sz="1900" dirty="0">
                <a:solidFill>
                  <a:schemeClr val="tx2"/>
                </a:solidFill>
              </a:rPr>
              <a:t>возможность подачи заявления в форме электронного документа, если работодатель применяет </a:t>
            </a:r>
            <a:r>
              <a:rPr lang="ru-RU" sz="1900" dirty="0" smtClean="0">
                <a:solidFill>
                  <a:schemeClr val="tx2"/>
                </a:solidFill>
              </a:rPr>
              <a:t>ЭКДО; приведены </a:t>
            </a:r>
            <a:r>
              <a:rPr lang="ru-RU" sz="1900" dirty="0">
                <a:solidFill>
                  <a:schemeClr val="tx2"/>
                </a:solidFill>
              </a:rPr>
              <a:t>правила оформления </a:t>
            </a:r>
            <a:r>
              <a:rPr lang="ru-RU" sz="1900" dirty="0" smtClean="0">
                <a:solidFill>
                  <a:schemeClr val="tx2"/>
                </a:solidFill>
              </a:rPr>
              <a:t>использования </a:t>
            </a:r>
            <a:r>
              <a:rPr lang="ru-RU" sz="1900" dirty="0">
                <a:solidFill>
                  <a:schemeClr val="tx2"/>
                </a:solidFill>
              </a:rPr>
              <a:t>до 24 </a:t>
            </a:r>
            <a:r>
              <a:rPr lang="ru-RU" sz="1900" dirty="0" smtClean="0">
                <a:solidFill>
                  <a:schemeClr val="tx2"/>
                </a:solidFill>
              </a:rPr>
              <a:t>выходных дней подряд).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Выходные для ухода за детьми-инвалидами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026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Ч. 4 ст. 261 </a:t>
            </a:r>
            <a:r>
              <a:rPr lang="ru-RU" sz="1900" dirty="0">
                <a:solidFill>
                  <a:schemeClr val="tx2"/>
                </a:solidFill>
              </a:rPr>
              <a:t>ТК </a:t>
            </a:r>
            <a:r>
              <a:rPr lang="ru-RU" sz="1900" dirty="0" smtClean="0">
                <a:solidFill>
                  <a:schemeClr val="tx2"/>
                </a:solidFill>
              </a:rPr>
              <a:t>РФ: гарантии при увольнении родителей.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</a:t>
            </a:r>
            <a:r>
              <a:rPr lang="ru-RU" sz="1900" b="1" dirty="0" smtClean="0">
                <a:solidFill>
                  <a:schemeClr val="tx2"/>
                </a:solidFill>
              </a:rPr>
              <a:t>14.02.2024 №12-ФЗ </a:t>
            </a:r>
            <a:r>
              <a:rPr lang="ru-RU" sz="1900" dirty="0" smtClean="0">
                <a:solidFill>
                  <a:schemeClr val="tx2"/>
                </a:solidFill>
              </a:rPr>
              <a:t>– вступил в силу</a:t>
            </a:r>
            <a:r>
              <a:rPr lang="ru-RU" sz="1900" dirty="0" smtClean="0">
                <a:solidFill>
                  <a:srgbClr val="1F497D"/>
                </a:solidFill>
              </a:rPr>
              <a:t> 25.02.2024:</a:t>
            </a:r>
            <a:endParaRPr lang="ru-RU" sz="1900" dirty="0">
              <a:solidFill>
                <a:srgbClr val="1F497D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повышен </a:t>
            </a:r>
            <a:r>
              <a:rPr lang="ru-RU" sz="1900" dirty="0">
                <a:solidFill>
                  <a:schemeClr val="tx2"/>
                </a:solidFill>
              </a:rPr>
              <a:t>возраст детей одиноких родителей: запрещено увольнение одинокой матери, воспитывающей ребенка до 16 лет, а также иных лиц, воспитывающих такого ребенка без матери </a:t>
            </a:r>
            <a:r>
              <a:rPr lang="ru-RU" sz="1900" dirty="0" smtClean="0">
                <a:solidFill>
                  <a:schemeClr val="tx2"/>
                </a:solidFill>
              </a:rPr>
              <a:t>(было – до 14 лет);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распространяется </a:t>
            </a:r>
            <a:r>
              <a:rPr lang="ru-RU" sz="1900" dirty="0">
                <a:solidFill>
                  <a:schemeClr val="tx2"/>
                </a:solidFill>
              </a:rPr>
              <a:t>на увольнения </a:t>
            </a:r>
            <a:r>
              <a:rPr lang="ru-RU" sz="1900" u="sng" dirty="0">
                <a:solidFill>
                  <a:schemeClr val="tx2"/>
                </a:solidFill>
              </a:rPr>
              <a:t>по инициативе </a:t>
            </a:r>
            <a:r>
              <a:rPr lang="ru-RU" sz="1900" u="sng" dirty="0" smtClean="0">
                <a:solidFill>
                  <a:schemeClr val="tx2"/>
                </a:solidFill>
              </a:rPr>
              <a:t>работодателя</a:t>
            </a:r>
            <a:r>
              <a:rPr lang="ru-RU" sz="19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исключения</a:t>
            </a:r>
            <a:r>
              <a:rPr lang="ru-RU" sz="1900" dirty="0">
                <a:solidFill>
                  <a:schemeClr val="tx2"/>
                </a:solidFill>
              </a:rPr>
              <a:t>: </a:t>
            </a:r>
            <a:r>
              <a:rPr lang="ru-RU" sz="1900" dirty="0" smtClean="0">
                <a:solidFill>
                  <a:schemeClr val="tx2"/>
                </a:solidFill>
              </a:rPr>
              <a:t>п. </a:t>
            </a:r>
            <a:r>
              <a:rPr lang="ru-RU" sz="1900" dirty="0">
                <a:solidFill>
                  <a:schemeClr val="tx2"/>
                </a:solidFill>
              </a:rPr>
              <a:t>1, 5-8, 10-11 ч</a:t>
            </a:r>
            <a:r>
              <a:rPr lang="ru-RU" sz="1900" dirty="0" smtClean="0">
                <a:solidFill>
                  <a:schemeClr val="tx2"/>
                </a:solidFill>
              </a:rPr>
              <a:t>. 1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81 ТК РФ, п. </a:t>
            </a:r>
            <a:r>
              <a:rPr lang="ru-RU" sz="1900" dirty="0">
                <a:solidFill>
                  <a:schemeClr val="tx2"/>
                </a:solidFill>
              </a:rPr>
              <a:t>2 </a:t>
            </a:r>
            <a:r>
              <a:rPr lang="ru-RU" sz="1900" dirty="0" smtClean="0">
                <a:solidFill>
                  <a:schemeClr val="tx2"/>
                </a:solidFill>
              </a:rPr>
              <a:t>ст. 336 ТК РФ;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уточнены нормы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256</a:t>
            </a:r>
            <a:r>
              <a:rPr lang="ru-RU" sz="1900" dirty="0">
                <a:solidFill>
                  <a:schemeClr val="tx2"/>
                </a:solidFill>
              </a:rPr>
              <a:t>, 332 и 375 ТК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buNone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800" b="1" dirty="0" smtClean="0">
                <a:solidFill>
                  <a:schemeClr val="tx2"/>
                </a:solidFill>
              </a:rPr>
              <a:t>Одинокая мать</a:t>
            </a:r>
            <a:r>
              <a:rPr lang="ru-RU" sz="1800" dirty="0" smtClean="0">
                <a:solidFill>
                  <a:schemeClr val="tx2"/>
                </a:solidFill>
              </a:rPr>
              <a:t> – женщина</a:t>
            </a:r>
            <a:r>
              <a:rPr lang="ru-RU" sz="1800" dirty="0">
                <a:solidFill>
                  <a:schemeClr val="tx2"/>
                </a:solidFill>
              </a:rPr>
              <a:t>, являющаяся единственным лицом, фактически осуществляющим </a:t>
            </a:r>
            <a:r>
              <a:rPr lang="ru-RU" sz="1800" dirty="0" smtClean="0">
                <a:solidFill>
                  <a:schemeClr val="tx2"/>
                </a:solidFill>
              </a:rPr>
              <a:t>род. </a:t>
            </a:r>
            <a:r>
              <a:rPr lang="ru-RU" sz="1800" dirty="0">
                <a:solidFill>
                  <a:schemeClr val="tx2"/>
                </a:solidFill>
              </a:rPr>
              <a:t>обязанности по воспитанию и развитию своих детей (родных или усыновленных), </a:t>
            </a:r>
            <a:r>
              <a:rPr lang="ru-RU" sz="1800" dirty="0" smtClean="0">
                <a:solidFill>
                  <a:schemeClr val="tx2"/>
                </a:solidFill>
              </a:rPr>
              <a:t>т.е. </a:t>
            </a:r>
            <a:r>
              <a:rPr lang="ru-RU" sz="1800" dirty="0">
                <a:solidFill>
                  <a:schemeClr val="tx2"/>
                </a:solidFill>
              </a:rPr>
              <a:t>воспитывающая их без </a:t>
            </a:r>
            <a:r>
              <a:rPr lang="ru-RU" sz="1800" dirty="0" smtClean="0">
                <a:solidFill>
                  <a:schemeClr val="tx2"/>
                </a:solidFill>
              </a:rPr>
              <a:t>отца, в </a:t>
            </a:r>
            <a:r>
              <a:rPr lang="ru-RU" sz="1800" dirty="0" err="1" smtClean="0">
                <a:solidFill>
                  <a:schemeClr val="tx2"/>
                </a:solidFill>
              </a:rPr>
              <a:t>т.ч</a:t>
            </a:r>
            <a:r>
              <a:rPr lang="ru-RU" sz="1800" dirty="0" smtClean="0">
                <a:solidFill>
                  <a:schemeClr val="tx2"/>
                </a:solidFill>
              </a:rPr>
              <a:t>. </a:t>
            </a:r>
            <a:r>
              <a:rPr lang="ru-RU" sz="1800" dirty="0">
                <a:solidFill>
                  <a:schemeClr val="tx2"/>
                </a:solidFill>
              </a:rPr>
              <a:t>к</a:t>
            </a:r>
            <a:r>
              <a:rPr lang="ru-RU" sz="1800" dirty="0" smtClean="0">
                <a:solidFill>
                  <a:schemeClr val="tx2"/>
                </a:solidFill>
              </a:rPr>
              <a:t>огда отец умер, лишен род. прав, ограничен </a:t>
            </a:r>
            <a:r>
              <a:rPr lang="ru-RU" sz="1800" dirty="0">
                <a:solidFill>
                  <a:schemeClr val="tx2"/>
                </a:solidFill>
              </a:rPr>
              <a:t>в </a:t>
            </a:r>
            <a:r>
              <a:rPr lang="ru-RU" sz="1800" dirty="0" smtClean="0">
                <a:solidFill>
                  <a:schemeClr val="tx2"/>
                </a:solidFill>
              </a:rPr>
              <a:t>род. </a:t>
            </a:r>
            <a:r>
              <a:rPr lang="ru-RU" sz="1800" dirty="0">
                <a:solidFill>
                  <a:schemeClr val="tx2"/>
                </a:solidFill>
              </a:rPr>
              <a:t>правах</a:t>
            </a:r>
            <a:r>
              <a:rPr lang="ru-RU" sz="1800" dirty="0" smtClean="0">
                <a:solidFill>
                  <a:schemeClr val="tx2"/>
                </a:solidFill>
              </a:rPr>
              <a:t>, признан </a:t>
            </a:r>
            <a:r>
              <a:rPr lang="ru-RU" sz="1800" dirty="0" err="1" smtClean="0">
                <a:solidFill>
                  <a:schemeClr val="tx2"/>
                </a:solidFill>
              </a:rPr>
              <a:t>безв</a:t>
            </a:r>
            <a:r>
              <a:rPr lang="ru-RU" sz="1800" dirty="0" smtClean="0">
                <a:solidFill>
                  <a:schemeClr val="tx2"/>
                </a:solidFill>
              </a:rPr>
              <a:t>. </a:t>
            </a:r>
            <a:r>
              <a:rPr lang="ru-RU" sz="1800" dirty="0">
                <a:solidFill>
                  <a:schemeClr val="tx2"/>
                </a:solidFill>
              </a:rPr>
              <a:t>отсутствующим, недееспособным (ограниченно дееспособным), </a:t>
            </a:r>
            <a:r>
              <a:rPr lang="ru-RU" sz="1800" dirty="0" smtClean="0">
                <a:solidFill>
                  <a:schemeClr val="tx2"/>
                </a:solidFill>
              </a:rPr>
              <a:t>по </a:t>
            </a:r>
            <a:r>
              <a:rPr lang="ru-RU" sz="1800" dirty="0">
                <a:solidFill>
                  <a:schemeClr val="tx2"/>
                </a:solidFill>
              </a:rPr>
              <a:t>состоянию здоровья не может лично воспитывать и содержать </a:t>
            </a:r>
            <a:r>
              <a:rPr lang="ru-RU" sz="1800" dirty="0" smtClean="0">
                <a:solidFill>
                  <a:schemeClr val="tx2"/>
                </a:solidFill>
              </a:rPr>
              <a:t>ребенка, отбывает лишение </a:t>
            </a:r>
            <a:r>
              <a:rPr lang="ru-RU" sz="1800" dirty="0">
                <a:solidFill>
                  <a:schemeClr val="tx2"/>
                </a:solidFill>
              </a:rPr>
              <a:t>свободы, </a:t>
            </a:r>
            <a:r>
              <a:rPr lang="ru-RU" sz="1800" dirty="0" smtClean="0">
                <a:solidFill>
                  <a:schemeClr val="tx2"/>
                </a:solidFill>
              </a:rPr>
              <a:t>уклоняется </a:t>
            </a:r>
            <a:r>
              <a:rPr lang="ru-RU" sz="1800" dirty="0">
                <a:solidFill>
                  <a:schemeClr val="tx2"/>
                </a:solidFill>
              </a:rPr>
              <a:t>от воспитания </a:t>
            </a:r>
            <a:r>
              <a:rPr lang="ru-RU" sz="1800" dirty="0" smtClean="0">
                <a:solidFill>
                  <a:schemeClr val="tx2"/>
                </a:solidFill>
              </a:rPr>
              <a:t>детей, </a:t>
            </a:r>
            <a:r>
              <a:rPr lang="ru-RU" sz="1800" dirty="0">
                <a:solidFill>
                  <a:schemeClr val="tx2"/>
                </a:solidFill>
              </a:rPr>
              <a:t>защиты их прав и </a:t>
            </a:r>
            <a:r>
              <a:rPr lang="ru-RU" sz="1800" dirty="0" smtClean="0">
                <a:solidFill>
                  <a:schemeClr val="tx2"/>
                </a:solidFill>
              </a:rPr>
              <a:t>интересов (</a:t>
            </a:r>
            <a:r>
              <a:rPr lang="ru-RU" sz="1800" dirty="0">
                <a:solidFill>
                  <a:schemeClr val="tx2"/>
                </a:solidFill>
              </a:rPr>
              <a:t>п. 28 постановления Пленума ВС РФ от 28.01.2014 №</a:t>
            </a:r>
            <a:r>
              <a:rPr lang="ru-RU" sz="1800" dirty="0" smtClean="0">
                <a:solidFill>
                  <a:schemeClr val="tx2"/>
                </a:solidFill>
              </a:rPr>
              <a:t>1).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Увольнение одиноких родителей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1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13.12.2024 № </a:t>
            </a:r>
            <a:r>
              <a:rPr lang="ru-RU" sz="1900" b="1" dirty="0" smtClean="0">
                <a:solidFill>
                  <a:schemeClr val="tx2"/>
                </a:solidFill>
              </a:rPr>
              <a:t>470-ФЗ</a:t>
            </a:r>
            <a:r>
              <a:rPr lang="ru-RU" sz="1900" dirty="0" smtClean="0">
                <a:solidFill>
                  <a:schemeClr val="tx2"/>
                </a:solidFill>
              </a:rPr>
              <a:t> – вступил в силу 13.12.2024: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уточнены </a:t>
            </a:r>
            <a:r>
              <a:rPr lang="ru-RU" sz="1900" dirty="0">
                <a:solidFill>
                  <a:schemeClr val="tx2"/>
                </a:solidFill>
              </a:rPr>
              <a:t>нормы о руководителях </a:t>
            </a:r>
            <a:r>
              <a:rPr lang="ru-RU" sz="1900" dirty="0" smtClean="0">
                <a:solidFill>
                  <a:schemeClr val="tx2"/>
                </a:solidFill>
              </a:rPr>
              <a:t>(</a:t>
            </a:r>
            <a:r>
              <a:rPr lang="ru-RU" sz="1900" dirty="0" err="1" smtClean="0">
                <a:solidFill>
                  <a:schemeClr val="tx2"/>
                </a:solidFill>
              </a:rPr>
              <a:t>абз</a:t>
            </a:r>
            <a:r>
              <a:rPr lang="ru-RU" sz="1900" dirty="0" smtClean="0">
                <a:solidFill>
                  <a:schemeClr val="tx2"/>
                </a:solidFill>
              </a:rPr>
              <a:t>. 8 </a:t>
            </a:r>
            <a:r>
              <a:rPr lang="ru-RU" sz="1900" dirty="0">
                <a:solidFill>
                  <a:schemeClr val="tx2"/>
                </a:solidFill>
              </a:rPr>
              <a:t>ч</a:t>
            </a:r>
            <a:r>
              <a:rPr lang="ru-RU" sz="1900" dirty="0" smtClean="0">
                <a:solidFill>
                  <a:schemeClr val="tx2"/>
                </a:solidFill>
              </a:rPr>
              <a:t>. 2 ст. 59, 73</a:t>
            </a:r>
            <a:r>
              <a:rPr lang="ru-RU" sz="1900" dirty="0">
                <a:solidFill>
                  <a:schemeClr val="tx2"/>
                </a:solidFill>
              </a:rPr>
              <a:t>, 81, 273, 275 ТК РФ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заключенные ранее </a:t>
            </a:r>
            <a:r>
              <a:rPr lang="ru-RU" sz="1900" dirty="0">
                <a:solidFill>
                  <a:schemeClr val="tx2"/>
                </a:solidFill>
              </a:rPr>
              <a:t>срочные </a:t>
            </a:r>
            <a:r>
              <a:rPr lang="ru-RU" sz="1900" dirty="0" smtClean="0">
                <a:solidFill>
                  <a:schemeClr val="tx2"/>
                </a:solidFill>
              </a:rPr>
              <a:t>трудовые договоры </a:t>
            </a:r>
            <a:r>
              <a:rPr lang="ru-RU" sz="1900" dirty="0">
                <a:solidFill>
                  <a:schemeClr val="tx2"/>
                </a:solidFill>
              </a:rPr>
              <a:t>с руководителями структурных подразделений </a:t>
            </a:r>
            <a:r>
              <a:rPr lang="ru-RU" sz="1900" dirty="0" smtClean="0">
                <a:solidFill>
                  <a:schemeClr val="tx2"/>
                </a:solidFill>
              </a:rPr>
              <a:t>(</a:t>
            </a:r>
            <a:r>
              <a:rPr lang="ru-RU" sz="1900" dirty="0" err="1" smtClean="0">
                <a:solidFill>
                  <a:schemeClr val="tx2"/>
                </a:solidFill>
              </a:rPr>
              <a:t>абз</a:t>
            </a:r>
            <a:r>
              <a:rPr lang="ru-RU" sz="1900" dirty="0">
                <a:solidFill>
                  <a:schemeClr val="tx2"/>
                </a:solidFill>
              </a:rPr>
              <a:t>. 8 ч. 2 ст. 59 ТК </a:t>
            </a:r>
            <a:r>
              <a:rPr lang="ru-RU" sz="1900" dirty="0" smtClean="0">
                <a:solidFill>
                  <a:schemeClr val="tx2"/>
                </a:solidFill>
              </a:rPr>
              <a:t>РФ) </a:t>
            </a:r>
            <a:r>
              <a:rPr lang="ru-RU" sz="1900" dirty="0">
                <a:solidFill>
                  <a:schemeClr val="tx2"/>
                </a:solidFill>
              </a:rPr>
              <a:t>считаются заключенными на неопределенный срок при отсутствии иных предусмотренных законом оснований для заключения срочных трудовых договоров, а в случае наличия таких оснований указанные трудовые договоры должны быть приведены в соответствие с положениями ТК РФ не позднее </a:t>
            </a:r>
            <a:r>
              <a:rPr lang="ru-RU" sz="1900" dirty="0" smtClean="0">
                <a:solidFill>
                  <a:schemeClr val="tx2"/>
                </a:solidFill>
              </a:rPr>
              <a:t>01.03.2025,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см. также постановление </a:t>
            </a:r>
            <a:r>
              <a:rPr lang="ru-RU" sz="1900" dirty="0">
                <a:solidFill>
                  <a:schemeClr val="tx2"/>
                </a:solidFill>
              </a:rPr>
              <a:t>КС РФ от 19.12.2023 </a:t>
            </a:r>
            <a:r>
              <a:rPr lang="ru-RU" sz="1900" dirty="0" smtClean="0">
                <a:solidFill>
                  <a:schemeClr val="tx2"/>
                </a:solidFill>
              </a:rPr>
              <a:t>№ </a:t>
            </a:r>
            <a:r>
              <a:rPr lang="ru-RU" sz="1900" dirty="0">
                <a:solidFill>
                  <a:schemeClr val="tx2"/>
                </a:solidFill>
              </a:rPr>
              <a:t>59-П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</a:t>
            </a:r>
            <a:r>
              <a:rPr lang="ru-RU" sz="3000" b="1" dirty="0" err="1" smtClean="0">
                <a:solidFill>
                  <a:prstClr val="white"/>
                </a:solidFill>
                <a:latin typeface="Calibri"/>
              </a:rPr>
              <a:t>рочный</a:t>
            </a:r>
            <a:r>
              <a:rPr lang="ru-RU" sz="3000" b="1" dirty="0" smtClean="0">
                <a:solidFill>
                  <a:prstClr val="white"/>
                </a:solidFill>
                <a:latin typeface="Calibri"/>
              </a:rPr>
              <a:t> договор: руководители подразделений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48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13.12.2024 № </a:t>
            </a:r>
            <a:r>
              <a:rPr lang="ru-RU" sz="1900" b="1" dirty="0" smtClean="0">
                <a:solidFill>
                  <a:schemeClr val="tx2"/>
                </a:solidFill>
              </a:rPr>
              <a:t>470-ФЗ</a:t>
            </a:r>
            <a:r>
              <a:rPr lang="ru-RU" sz="1900" dirty="0" smtClean="0">
                <a:solidFill>
                  <a:schemeClr val="tx2"/>
                </a:solidFill>
              </a:rPr>
              <a:t> – с 01.01.2025 новая редакция 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ст. 252 </a:t>
            </a:r>
            <a:r>
              <a:rPr lang="ru-RU" sz="1900" dirty="0">
                <a:solidFill>
                  <a:schemeClr val="tx2"/>
                </a:solidFill>
              </a:rPr>
              <a:t>ТК РФ: </a:t>
            </a:r>
            <a:endParaRPr lang="ru-RU" sz="19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Правительство </a:t>
            </a:r>
            <a:r>
              <a:rPr lang="ru-RU" sz="1900" dirty="0">
                <a:solidFill>
                  <a:schemeClr val="tx2"/>
                </a:solidFill>
              </a:rPr>
              <a:t>РФ может устанавливать особенности регулирования трудовых </a:t>
            </a:r>
            <a:r>
              <a:rPr lang="ru-RU" sz="1900" dirty="0" smtClean="0">
                <a:solidFill>
                  <a:schemeClr val="tx2"/>
                </a:solidFill>
              </a:rPr>
              <a:t>отношений </a:t>
            </a:r>
            <a:r>
              <a:rPr lang="ru-RU" sz="1900" dirty="0">
                <a:solidFill>
                  <a:schemeClr val="tx2"/>
                </a:solidFill>
              </a:rPr>
              <a:t>в исключительных случаях, ставящих под угрозу жизнь или нормальные жизненные условия населения, в т</a:t>
            </a:r>
            <a:r>
              <a:rPr lang="ru-RU" sz="1900" dirty="0" smtClean="0">
                <a:solidFill>
                  <a:schemeClr val="tx2"/>
                </a:solidFill>
              </a:rPr>
              <a:t>. ч</a:t>
            </a:r>
            <a:r>
              <a:rPr lang="ru-RU" sz="1900" dirty="0">
                <a:solidFill>
                  <a:schemeClr val="tx2"/>
                </a:solidFill>
              </a:rPr>
              <a:t>. создающих угрозу массового высвобождения работников и влекущих необходимость принятия оперативных мер по обеспечению функционирования организаций и трудоустройства работников</a:t>
            </a:r>
            <a:r>
              <a:rPr lang="ru-RU" sz="1900" dirty="0" smtClean="0">
                <a:solidFill>
                  <a:schemeClr val="tx2"/>
                </a:solidFill>
              </a:rPr>
              <a:t>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срок </a:t>
            </a:r>
            <a:r>
              <a:rPr lang="ru-RU" sz="1900" dirty="0">
                <a:solidFill>
                  <a:schemeClr val="tx2"/>
                </a:solidFill>
              </a:rPr>
              <a:t>действия </a:t>
            </a:r>
            <a:r>
              <a:rPr lang="ru-RU" sz="1900" dirty="0" smtClean="0">
                <a:solidFill>
                  <a:schemeClr val="tx2"/>
                </a:solidFill>
              </a:rPr>
              <a:t>особенностей – не </a:t>
            </a:r>
            <a:r>
              <a:rPr lang="ru-RU" sz="1900" dirty="0">
                <a:solidFill>
                  <a:schemeClr val="tx2"/>
                </a:solidFill>
              </a:rPr>
              <a:t>более 1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dirty="0">
                <a:solidFill>
                  <a:schemeClr val="tx2"/>
                </a:solidFill>
              </a:rPr>
              <a:t>года с возможностью ежегодного продления </a:t>
            </a:r>
            <a:r>
              <a:rPr lang="ru-RU" sz="1900" dirty="0" smtClean="0">
                <a:solidFill>
                  <a:schemeClr val="tx2"/>
                </a:solidFill>
              </a:rPr>
              <a:t>(при </a:t>
            </a:r>
            <a:r>
              <a:rPr lang="ru-RU" sz="1900" dirty="0">
                <a:solidFill>
                  <a:schemeClr val="tx2"/>
                </a:solidFill>
              </a:rPr>
              <a:t>необходимости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 </a:t>
            </a:r>
            <a:r>
              <a:rPr lang="ru-RU" sz="1900" dirty="0">
                <a:solidFill>
                  <a:schemeClr val="tx2"/>
                </a:solidFill>
              </a:rPr>
              <a:t>эти меры может входить временный перевод работников от одного работодателя к другому работодателю.</a:t>
            </a:r>
          </a:p>
          <a:p>
            <a:pPr marL="0" indent="0" eaLnBrk="1" hangingPunct="1">
              <a:buNone/>
            </a:pPr>
            <a:endParaRPr lang="ru-RU" sz="195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Особенности регулирования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622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256584"/>
          </a:xfrm>
        </p:spPr>
        <p:txBody>
          <a:bodyPr/>
          <a:lstStyle/>
          <a:p>
            <a:pPr eaLnBrk="1" hangingPunct="1"/>
            <a:endParaRPr lang="ru-RU" sz="19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Федеральный </a:t>
            </a:r>
            <a:r>
              <a:rPr lang="ru-RU" sz="1900" b="1" dirty="0">
                <a:solidFill>
                  <a:schemeClr val="tx2"/>
                </a:solidFill>
              </a:rPr>
              <a:t>закон от 29.12.2022 </a:t>
            </a:r>
            <a:r>
              <a:rPr lang="ru-RU" sz="1900" b="1" dirty="0" smtClean="0">
                <a:solidFill>
                  <a:schemeClr val="tx2"/>
                </a:solidFill>
              </a:rPr>
              <a:t>№629-ФЗ</a:t>
            </a:r>
            <a:r>
              <a:rPr lang="ru-RU" sz="1900" b="1" dirty="0">
                <a:solidFill>
                  <a:schemeClr val="tx2"/>
                </a:solidFill>
              </a:rPr>
              <a:t>  </a:t>
            </a:r>
            <a:r>
              <a:rPr lang="ru-RU" sz="1900" b="1" dirty="0" smtClean="0">
                <a:solidFill>
                  <a:schemeClr val="tx2"/>
                </a:solidFill>
              </a:rPr>
              <a:t>«О </a:t>
            </a:r>
            <a:r>
              <a:rPr lang="ru-RU" sz="1900" b="1" dirty="0">
                <a:solidFill>
                  <a:schemeClr val="tx2"/>
                </a:solidFill>
              </a:rPr>
              <a:t>внесении изменений в статью 46 Федерального закона </a:t>
            </a:r>
            <a:r>
              <a:rPr lang="ru-RU" sz="1900" b="1" dirty="0" smtClean="0">
                <a:solidFill>
                  <a:schemeClr val="tx2"/>
                </a:solidFill>
              </a:rPr>
              <a:t>«Об </a:t>
            </a:r>
            <a:r>
              <a:rPr lang="ru-RU" sz="1900" b="1" dirty="0">
                <a:solidFill>
                  <a:schemeClr val="tx2"/>
                </a:solidFill>
              </a:rPr>
              <a:t>основах охраны здоровья граждан в Российской </a:t>
            </a:r>
            <a:r>
              <a:rPr lang="ru-RU" sz="1900" b="1" dirty="0" smtClean="0">
                <a:solidFill>
                  <a:schemeClr val="tx2"/>
                </a:solidFill>
              </a:rPr>
              <a:t>Федерации» </a:t>
            </a:r>
            <a:r>
              <a:rPr lang="ru-RU" sz="1900" b="1" dirty="0">
                <a:solidFill>
                  <a:schemeClr val="tx2"/>
                </a:solidFill>
              </a:rPr>
              <a:t>и статью 23 Федерального закона </a:t>
            </a:r>
            <a:r>
              <a:rPr lang="ru-RU" sz="1900" b="1" dirty="0" smtClean="0">
                <a:solidFill>
                  <a:schemeClr val="tx2"/>
                </a:solidFill>
              </a:rPr>
              <a:t>«О </a:t>
            </a:r>
            <a:r>
              <a:rPr lang="ru-RU" sz="1900" b="1" dirty="0">
                <a:solidFill>
                  <a:schemeClr val="tx2"/>
                </a:solidFill>
              </a:rPr>
              <a:t>безопасности дорожного </a:t>
            </a:r>
            <a:r>
              <a:rPr lang="ru-RU" sz="1900" b="1" dirty="0" smtClean="0">
                <a:solidFill>
                  <a:schemeClr val="tx2"/>
                </a:solidFill>
              </a:rPr>
              <a:t>движения»</a:t>
            </a:r>
            <a:r>
              <a:rPr lang="ru-RU" sz="1900" dirty="0" smtClean="0">
                <a:solidFill>
                  <a:schemeClr val="tx2"/>
                </a:solidFill>
              </a:rPr>
              <a:t> - вступил в силу 01.09.2023: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разрешено </a:t>
            </a:r>
            <a:r>
              <a:rPr lang="ru-RU" sz="1900" dirty="0">
                <a:solidFill>
                  <a:schemeClr val="tx2"/>
                </a:solidFill>
              </a:rPr>
              <a:t>использовать для проведения </a:t>
            </a:r>
            <a:r>
              <a:rPr lang="ru-RU" sz="1900" dirty="0" err="1">
                <a:solidFill>
                  <a:schemeClr val="tx2"/>
                </a:solidFill>
              </a:rPr>
              <a:t>предсменных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err="1">
                <a:solidFill>
                  <a:schemeClr val="tx2"/>
                </a:solidFill>
              </a:rPr>
              <a:t>предрейсовых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err="1">
                <a:solidFill>
                  <a:schemeClr val="tx2"/>
                </a:solidFill>
              </a:rPr>
              <a:t>послесменных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err="1">
                <a:solidFill>
                  <a:schemeClr val="tx2"/>
                </a:solidFill>
              </a:rPr>
              <a:t>послерейсовых</a:t>
            </a:r>
            <a:r>
              <a:rPr lang="ru-RU" sz="1900" dirty="0">
                <a:solidFill>
                  <a:schemeClr val="tx2"/>
                </a:solidFill>
              </a:rPr>
              <a:t> медосмотров, медосмотров в течение рабочего дня (смены) </a:t>
            </a:r>
            <a:r>
              <a:rPr lang="ru-RU" sz="1900" dirty="0" err="1">
                <a:solidFill>
                  <a:schemeClr val="tx2"/>
                </a:solidFill>
              </a:rPr>
              <a:t>медизделия</a:t>
            </a:r>
            <a:r>
              <a:rPr lang="ru-RU" sz="1900" dirty="0">
                <a:solidFill>
                  <a:schemeClr val="tx2"/>
                </a:solidFill>
              </a:rPr>
              <a:t>, обеспечивающие автоматизированную дистанционную передачу информации о состоянии здоровья </a:t>
            </a:r>
            <a:r>
              <a:rPr lang="ru-RU" sz="1900" dirty="0" smtClean="0">
                <a:solidFill>
                  <a:schemeClr val="tx2"/>
                </a:solidFill>
              </a:rPr>
              <a:t>работников;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р</a:t>
            </a:r>
            <a:r>
              <a:rPr lang="ru-RU" sz="1900" dirty="0" smtClean="0">
                <a:solidFill>
                  <a:schemeClr val="tx2"/>
                </a:solidFill>
              </a:rPr>
              <a:t>аботники</a:t>
            </a:r>
            <a:r>
              <a:rPr lang="ru-RU" sz="1900" dirty="0">
                <a:solidFill>
                  <a:schemeClr val="tx2"/>
                </a:solidFill>
              </a:rPr>
              <a:t>, проходящие медосмотры дистанционно, не менее 2 раз в год должны </a:t>
            </a:r>
            <a:r>
              <a:rPr lang="ru-RU" sz="1900" dirty="0" smtClean="0">
                <a:solidFill>
                  <a:schemeClr val="tx2"/>
                </a:solidFill>
              </a:rPr>
              <a:t>проходить </a:t>
            </a:r>
            <a:r>
              <a:rPr lang="ru-RU" sz="1900" dirty="0">
                <a:solidFill>
                  <a:schemeClr val="tx2"/>
                </a:solidFill>
              </a:rPr>
              <a:t>очные исследования на наличие в организме наркотических средств, психотропных веществ и их </a:t>
            </a:r>
            <a:r>
              <a:rPr lang="ru-RU" sz="1900" dirty="0" smtClean="0">
                <a:solidFill>
                  <a:schemeClr val="tx2"/>
                </a:solidFill>
              </a:rPr>
              <a:t>метаболитов;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особенности </a:t>
            </a:r>
            <a:r>
              <a:rPr lang="ru-RU" sz="1900" dirty="0">
                <a:solidFill>
                  <a:schemeClr val="tx2"/>
                </a:solidFill>
              </a:rPr>
              <a:t>дистанционных медосмотров </a:t>
            </a:r>
            <a:r>
              <a:rPr lang="ru-RU" sz="1900" dirty="0" smtClean="0">
                <a:solidFill>
                  <a:schemeClr val="tx2"/>
                </a:solidFill>
              </a:rPr>
              <a:t>– </a:t>
            </a:r>
            <a:r>
              <a:rPr lang="ru-RU" sz="1900" b="1" dirty="0" smtClean="0">
                <a:solidFill>
                  <a:schemeClr val="tx2"/>
                </a:solidFill>
              </a:rPr>
              <a:t>постановление Правительства РФ от </a:t>
            </a:r>
            <a:r>
              <a:rPr lang="ru-RU" sz="1900" b="1" dirty="0">
                <a:solidFill>
                  <a:schemeClr val="tx2"/>
                </a:solidFill>
              </a:rPr>
              <a:t>30.05.2023 №866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smtClean="0">
                <a:solidFill>
                  <a:schemeClr val="tx2"/>
                </a:solidFill>
              </a:rPr>
              <a:t>(вступило </a:t>
            </a:r>
            <a:r>
              <a:rPr lang="ru-RU" sz="1900" dirty="0">
                <a:solidFill>
                  <a:schemeClr val="tx2"/>
                </a:solidFill>
              </a:rPr>
              <a:t>в силу 01.09.2023 и будет действовать до </a:t>
            </a:r>
            <a:r>
              <a:rPr lang="ru-RU" sz="1900" dirty="0" smtClean="0">
                <a:solidFill>
                  <a:schemeClr val="tx2"/>
                </a:solidFill>
              </a:rPr>
              <a:t>01.09.2029).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Дистанционные медосмотры водителей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060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Правительства РФ от 10.03.2023 № 372 </a:t>
            </a:r>
            <a:r>
              <a:rPr lang="ru-RU" sz="1900" b="1" dirty="0">
                <a:solidFill>
                  <a:schemeClr val="tx2"/>
                </a:solidFill>
              </a:rPr>
              <a:t>+ </a:t>
            </a:r>
            <a:r>
              <a:rPr lang="ru-RU" sz="1900" b="1" dirty="0" smtClean="0">
                <a:solidFill>
                  <a:schemeClr val="tx2"/>
                </a:solidFill>
              </a:rPr>
              <a:t>от </a:t>
            </a:r>
            <a:r>
              <a:rPr lang="ru-RU" sz="1900" b="1" dirty="0">
                <a:solidFill>
                  <a:schemeClr val="tx2"/>
                </a:solidFill>
              </a:rPr>
              <a:t>10.03.2022 </a:t>
            </a:r>
            <a:r>
              <a:rPr lang="ru-RU" sz="1900" b="1" dirty="0" smtClean="0">
                <a:solidFill>
                  <a:schemeClr val="tx2"/>
                </a:solidFill>
              </a:rPr>
              <a:t>№ 336</a:t>
            </a:r>
            <a:r>
              <a:rPr lang="ru-RU" sz="19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введенные на 2023 г. ограничения плановых проверок </a:t>
            </a:r>
            <a:r>
              <a:rPr lang="ru-RU" sz="1900" b="1" dirty="0" smtClean="0">
                <a:solidFill>
                  <a:schemeClr val="tx2"/>
                </a:solidFill>
              </a:rPr>
              <a:t>продлены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b="1" dirty="0" smtClean="0">
                <a:solidFill>
                  <a:schemeClr val="tx2"/>
                </a:solidFill>
              </a:rPr>
              <a:t>до 2030 г.</a:t>
            </a:r>
            <a:r>
              <a:rPr lang="ru-RU" sz="1900" dirty="0" smtClean="0">
                <a:solidFill>
                  <a:schemeClr val="tx2"/>
                </a:solidFill>
              </a:rPr>
              <a:t>,</a:t>
            </a:r>
          </a:p>
          <a:p>
            <a:pPr eaLnBrk="1" hangingPunct="1">
              <a:buFontTx/>
              <a:buChar char="-"/>
            </a:pPr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b="1" dirty="0" smtClean="0">
                <a:solidFill>
                  <a:schemeClr val="tx2"/>
                </a:solidFill>
              </a:rPr>
              <a:t>плановые </a:t>
            </a:r>
            <a:r>
              <a:rPr lang="ru-RU" sz="1900" b="1" dirty="0">
                <a:solidFill>
                  <a:schemeClr val="tx2"/>
                </a:solidFill>
              </a:rPr>
              <a:t>проверки </a:t>
            </a:r>
            <a:r>
              <a:rPr lang="ru-RU" sz="1900" dirty="0">
                <a:solidFill>
                  <a:schemeClr val="tx2"/>
                </a:solidFill>
              </a:rPr>
              <a:t>и иные контрольные мероприятия </a:t>
            </a:r>
            <a:r>
              <a:rPr lang="ru-RU" sz="1900" dirty="0" smtClean="0">
                <a:solidFill>
                  <a:schemeClr val="tx2"/>
                </a:solidFill>
              </a:rPr>
              <a:t>только для: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b="1" dirty="0" smtClean="0">
                <a:solidFill>
                  <a:schemeClr val="tx2"/>
                </a:solidFill>
              </a:rPr>
              <a:t>=</a:t>
            </a:r>
            <a:r>
              <a:rPr lang="en-US" sz="1900" b="1" dirty="0" smtClean="0">
                <a:solidFill>
                  <a:schemeClr val="tx2"/>
                </a:solidFill>
              </a:rPr>
              <a:t>&gt;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dirty="0">
                <a:solidFill>
                  <a:schemeClr val="tx2"/>
                </a:solidFill>
              </a:rPr>
              <a:t>объектов контроля, отнесенных к категориям чрезвычайно высокого и высокого </a:t>
            </a:r>
            <a:r>
              <a:rPr lang="ru-RU" sz="1900" dirty="0" smtClean="0">
                <a:solidFill>
                  <a:schemeClr val="tx2"/>
                </a:solidFill>
              </a:rPr>
              <a:t>риска,*</a:t>
            </a:r>
            <a:r>
              <a:rPr lang="en-US" sz="1900" dirty="0" smtClean="0">
                <a:solidFill>
                  <a:schemeClr val="tx2"/>
                </a:solidFill>
              </a:rPr>
              <a:t/>
            </a:r>
            <a:br>
              <a:rPr lang="en-US" sz="1900" dirty="0" smtClean="0">
                <a:solidFill>
                  <a:schemeClr val="tx2"/>
                </a:solidFill>
              </a:rPr>
            </a:br>
            <a:r>
              <a:rPr lang="ru-RU" sz="1900" b="1" dirty="0">
                <a:solidFill>
                  <a:schemeClr val="tx2"/>
                </a:solidFill>
              </a:rPr>
              <a:t>=</a:t>
            </a:r>
            <a:r>
              <a:rPr lang="en-US" sz="1900" b="1" dirty="0">
                <a:solidFill>
                  <a:schemeClr val="tx2"/>
                </a:solidFill>
              </a:rPr>
              <a:t>&gt; </a:t>
            </a:r>
            <a:r>
              <a:rPr lang="ru-RU" sz="1900" dirty="0" smtClean="0">
                <a:solidFill>
                  <a:schemeClr val="tx2"/>
                </a:solidFill>
              </a:rPr>
              <a:t>опасных </a:t>
            </a:r>
            <a:r>
              <a:rPr lang="ru-RU" sz="1900" dirty="0">
                <a:solidFill>
                  <a:schemeClr val="tx2"/>
                </a:solidFill>
              </a:rPr>
              <a:t>производственных объектов II класса </a:t>
            </a:r>
            <a:r>
              <a:rPr lang="ru-RU" sz="1900" dirty="0" smtClean="0">
                <a:solidFill>
                  <a:schemeClr val="tx2"/>
                </a:solidFill>
              </a:rPr>
              <a:t>опасности,</a:t>
            </a:r>
            <a:r>
              <a:rPr lang="en-US" sz="1900" dirty="0" smtClean="0">
                <a:solidFill>
                  <a:schemeClr val="tx2"/>
                </a:solidFill>
              </a:rPr>
              <a:t/>
            </a:r>
            <a:br>
              <a:rPr lang="en-US" sz="1900" dirty="0" smtClean="0">
                <a:solidFill>
                  <a:schemeClr val="tx2"/>
                </a:solidFill>
              </a:rPr>
            </a:br>
            <a:r>
              <a:rPr lang="ru-RU" sz="1900" b="1" dirty="0">
                <a:solidFill>
                  <a:schemeClr val="tx2"/>
                </a:solidFill>
              </a:rPr>
              <a:t>=</a:t>
            </a:r>
            <a:r>
              <a:rPr lang="en-US" sz="1900" b="1" dirty="0">
                <a:solidFill>
                  <a:schemeClr val="tx2"/>
                </a:solidFill>
              </a:rPr>
              <a:t>&gt; </a:t>
            </a:r>
            <a:r>
              <a:rPr lang="ru-RU" sz="1900" dirty="0" smtClean="0">
                <a:solidFill>
                  <a:schemeClr val="tx2"/>
                </a:solidFill>
              </a:rPr>
              <a:t>гидротехнических </a:t>
            </a:r>
            <a:r>
              <a:rPr lang="ru-RU" sz="1900" dirty="0">
                <a:solidFill>
                  <a:schemeClr val="tx2"/>
                </a:solidFill>
              </a:rPr>
              <a:t>сооружений II класса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контролируемое </a:t>
            </a:r>
            <a:r>
              <a:rPr lang="ru-RU" sz="1900" dirty="0">
                <a:solidFill>
                  <a:schemeClr val="tx2"/>
                </a:solidFill>
              </a:rPr>
              <a:t>лицо по желанию может запросить проведение профилактического визита до проведения </a:t>
            </a:r>
            <a:r>
              <a:rPr lang="ru-RU" sz="1900" dirty="0" smtClean="0">
                <a:solidFill>
                  <a:schemeClr val="tx2"/>
                </a:solidFill>
              </a:rPr>
              <a:t>проверки.</a:t>
            </a:r>
          </a:p>
          <a:p>
            <a:pPr marL="0" indent="0" eaLnBrk="1" hangingPunct="1">
              <a:buNone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1900" dirty="0" smtClean="0">
                <a:solidFill>
                  <a:schemeClr val="tx2"/>
                </a:solidFill>
              </a:rPr>
              <a:t>* проверки не проводятся в образовательных организациях, гос. </a:t>
            </a:r>
            <a:r>
              <a:rPr lang="ru-RU" sz="1900" dirty="0">
                <a:solidFill>
                  <a:schemeClr val="tx2"/>
                </a:solidFill>
              </a:rPr>
              <a:t>и </a:t>
            </a:r>
            <a:r>
              <a:rPr lang="ru-RU" sz="1900" dirty="0" err="1" smtClean="0">
                <a:solidFill>
                  <a:schemeClr val="tx2"/>
                </a:solidFill>
              </a:rPr>
              <a:t>мун</a:t>
            </a:r>
            <a:r>
              <a:rPr lang="ru-RU" sz="1900" dirty="0" smtClean="0">
                <a:solidFill>
                  <a:schemeClr val="tx2"/>
                </a:solidFill>
              </a:rPr>
              <a:t>. учреждениях </a:t>
            </a:r>
            <a:r>
              <a:rPr lang="ru-RU" sz="1900" dirty="0">
                <a:solidFill>
                  <a:schemeClr val="tx2"/>
                </a:solidFill>
              </a:rPr>
              <a:t>здравоохранения, </a:t>
            </a:r>
            <a:r>
              <a:rPr lang="ru-RU" sz="1900" dirty="0" err="1" smtClean="0">
                <a:solidFill>
                  <a:schemeClr val="tx2"/>
                </a:solidFill>
              </a:rPr>
              <a:t>соцобслуживания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dirty="0">
                <a:solidFill>
                  <a:schemeClr val="tx2"/>
                </a:solidFill>
              </a:rPr>
              <a:t>детей, общественного питания </a:t>
            </a:r>
            <a:r>
              <a:rPr lang="ru-RU" sz="1900" dirty="0" smtClean="0">
                <a:solidFill>
                  <a:schemeClr val="tx2"/>
                </a:solidFill>
              </a:rPr>
              <a:t>детей =</a:t>
            </a:r>
            <a:r>
              <a:rPr lang="en-US" sz="1900" dirty="0" smtClean="0">
                <a:solidFill>
                  <a:schemeClr val="tx2"/>
                </a:solidFill>
              </a:rPr>
              <a:t>&gt;</a:t>
            </a:r>
            <a:r>
              <a:rPr lang="ru-RU" sz="1900" dirty="0" smtClean="0">
                <a:solidFill>
                  <a:schemeClr val="tx2"/>
                </a:solidFill>
              </a:rPr>
              <a:t> обязательный </a:t>
            </a:r>
            <a:r>
              <a:rPr lang="ru-RU" sz="1900" dirty="0">
                <a:solidFill>
                  <a:schemeClr val="tx2"/>
                </a:solidFill>
              </a:rPr>
              <a:t>профилактический </a:t>
            </a:r>
            <a:r>
              <a:rPr lang="ru-RU" sz="1900" dirty="0" smtClean="0">
                <a:solidFill>
                  <a:schemeClr val="tx2"/>
                </a:solidFill>
              </a:rPr>
              <a:t>визит.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Мораторий на проверки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0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err="1">
                <a:solidFill>
                  <a:schemeClr val="tx2"/>
                </a:solidFill>
              </a:rPr>
              <a:t>Ст.ст</a:t>
            </a:r>
            <a:r>
              <a:rPr lang="ru-RU" sz="1900" b="1" dirty="0">
                <a:solidFill>
                  <a:schemeClr val="tx2"/>
                </a:solidFill>
              </a:rPr>
              <a:t>. 66, 57, 60 Федерального закона от 31.07.2020 N 248-ФЗ (ред. от 28.12.2024) </a:t>
            </a:r>
            <a:r>
              <a:rPr lang="ru-RU" sz="1900" b="1" dirty="0" smtClean="0">
                <a:solidFill>
                  <a:schemeClr val="tx2"/>
                </a:solidFill>
              </a:rPr>
              <a:t>«О </a:t>
            </a:r>
            <a:r>
              <a:rPr lang="ru-RU" sz="1900" b="1" dirty="0">
                <a:solidFill>
                  <a:schemeClr val="tx2"/>
                </a:solidFill>
              </a:rPr>
              <a:t>государственном контроле (надзоре) и муниципальном контроле в </a:t>
            </a:r>
            <a:r>
              <a:rPr lang="ru-RU" sz="1900" b="1" dirty="0" smtClean="0">
                <a:solidFill>
                  <a:schemeClr val="tx2"/>
                </a:solidFill>
              </a:rPr>
              <a:t>РФ» - </a:t>
            </a:r>
            <a:r>
              <a:rPr lang="ru-RU" sz="1900" dirty="0" smtClean="0">
                <a:solidFill>
                  <a:schemeClr val="tx2"/>
                </a:solidFill>
              </a:rPr>
              <a:t>основания </a:t>
            </a:r>
            <a:r>
              <a:rPr lang="ru-RU" sz="1900" dirty="0">
                <a:solidFill>
                  <a:schemeClr val="tx2"/>
                </a:solidFill>
              </a:rPr>
              <a:t>проведения проверок: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непосредственная угроза / факт причинения вреда жизни, тяжкого/среднего вреда здоровью граждан; 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выявление </a:t>
            </a:r>
            <a:r>
              <a:rPr lang="ru-RU" sz="1900" dirty="0">
                <a:solidFill>
                  <a:schemeClr val="tx2"/>
                </a:solidFill>
              </a:rPr>
              <a:t>индикаторов риска; 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u="sng" dirty="0" smtClean="0">
                <a:solidFill>
                  <a:schemeClr val="tx2"/>
                </a:solidFill>
              </a:rPr>
              <a:t>при </a:t>
            </a:r>
            <a:r>
              <a:rPr lang="ru-RU" sz="1900" u="sng" dirty="0">
                <a:solidFill>
                  <a:schemeClr val="tx2"/>
                </a:solidFill>
              </a:rPr>
              <a:t>поступлении от работников обращений о масс. (более 10% ср/</a:t>
            </a:r>
            <a:r>
              <a:rPr lang="ru-RU" sz="1900" u="sng" dirty="0" err="1">
                <a:solidFill>
                  <a:schemeClr val="tx2"/>
                </a:solidFill>
              </a:rPr>
              <a:t>сп</a:t>
            </a:r>
            <a:r>
              <a:rPr lang="ru-RU" sz="1900" u="sng" dirty="0">
                <a:solidFill>
                  <a:schemeClr val="tx2"/>
                </a:solidFill>
              </a:rPr>
              <a:t>. численности или 10 чел.) нарушениях, </a:t>
            </a:r>
            <a:r>
              <a:rPr lang="ru-RU" sz="1900" u="sng" dirty="0" err="1">
                <a:solidFill>
                  <a:schemeClr val="tx2"/>
                </a:solidFill>
              </a:rPr>
              <a:t>связ</a:t>
            </a:r>
            <a:r>
              <a:rPr lang="ru-RU" sz="1900" u="sng" dirty="0">
                <a:solidFill>
                  <a:schemeClr val="tx2"/>
                </a:solidFill>
              </a:rPr>
              <a:t>. с невыплатой зарплаты свыше 1 мес</a:t>
            </a:r>
            <a:r>
              <a:rPr lang="ru-RU" sz="1900" u="sng" dirty="0" smtClean="0">
                <a:solidFill>
                  <a:schemeClr val="tx2"/>
                </a:solidFill>
              </a:rPr>
              <a:t>.</a:t>
            </a:r>
            <a:r>
              <a:rPr lang="ru-RU" sz="1900" dirty="0" smtClean="0">
                <a:solidFill>
                  <a:schemeClr val="tx2"/>
                </a:solidFill>
              </a:rPr>
              <a:t>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факт </a:t>
            </a:r>
            <a:r>
              <a:rPr lang="ru-RU" sz="1900" dirty="0">
                <a:solidFill>
                  <a:schemeClr val="tx2"/>
                </a:solidFill>
              </a:rPr>
              <a:t>распространения в сети «Интернет» БД;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поручение </a:t>
            </a:r>
            <a:r>
              <a:rPr lang="ru-RU" sz="1900" dirty="0">
                <a:solidFill>
                  <a:schemeClr val="tx2"/>
                </a:solidFill>
              </a:rPr>
              <a:t>Президента, Правительства;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требование прокурора;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и др.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Внеплановые проверки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76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Банкротство </a:t>
            </a:r>
            <a:r>
              <a:rPr lang="ru-RU" sz="1900" dirty="0">
                <a:solidFill>
                  <a:schemeClr val="tx2"/>
                </a:solidFill>
              </a:rPr>
              <a:t>(50+ работников)</a:t>
            </a: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2</a:t>
            </a:r>
            <a:r>
              <a:rPr lang="ru-RU" sz="1900" dirty="0">
                <a:solidFill>
                  <a:schemeClr val="tx2"/>
                </a:solidFill>
              </a:rPr>
              <a:t>+ за 6 мес. измерений для СОУТ одним лицом (средством) у контр. лица и в течение суток в др. субъекте </a:t>
            </a:r>
            <a:r>
              <a:rPr lang="ru-RU" sz="1900" dirty="0" smtClean="0">
                <a:solidFill>
                  <a:schemeClr val="tx2"/>
                </a:solidFill>
              </a:rPr>
              <a:t>РФ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Рост </a:t>
            </a:r>
            <a:r>
              <a:rPr lang="ru-RU" sz="1900" dirty="0">
                <a:solidFill>
                  <a:schemeClr val="tx2"/>
                </a:solidFill>
              </a:rPr>
              <a:t>количества </a:t>
            </a:r>
            <a:r>
              <a:rPr lang="ru-RU" sz="1900" dirty="0" smtClean="0">
                <a:solidFill>
                  <a:schemeClr val="tx2"/>
                </a:solidFill>
              </a:rPr>
              <a:t>легких несчастных </a:t>
            </a:r>
            <a:r>
              <a:rPr lang="ru-RU" sz="1900" dirty="0">
                <a:solidFill>
                  <a:schemeClr val="tx2"/>
                </a:solidFill>
              </a:rPr>
              <a:t>случаев на </a:t>
            </a:r>
            <a:r>
              <a:rPr lang="ru-RU" sz="1900" dirty="0" smtClean="0">
                <a:solidFill>
                  <a:schemeClr val="tx2"/>
                </a:solidFill>
              </a:rPr>
              <a:t>производстве</a:t>
            </a: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Отсутствие </a:t>
            </a:r>
            <a:r>
              <a:rPr lang="ru-RU" sz="1900" dirty="0">
                <a:solidFill>
                  <a:schemeClr val="tx2"/>
                </a:solidFill>
              </a:rPr>
              <a:t>информации о проведении СОУТ в соответствующей </a:t>
            </a:r>
            <a:r>
              <a:rPr lang="ru-RU" sz="1900" dirty="0" smtClean="0">
                <a:solidFill>
                  <a:schemeClr val="tx2"/>
                </a:solidFill>
              </a:rPr>
              <a:t>ФГИС</a:t>
            </a: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Информация во ФГИС о </a:t>
            </a:r>
            <a:r>
              <a:rPr lang="ru-RU" sz="1900" dirty="0">
                <a:solidFill>
                  <a:schemeClr val="tx2"/>
                </a:solidFill>
              </a:rPr>
              <a:t>проведении СОУТ более 5 лет назад </a:t>
            </a:r>
            <a:r>
              <a:rPr lang="ru-RU" sz="1900" dirty="0" smtClean="0">
                <a:solidFill>
                  <a:schemeClr val="tx2"/>
                </a:solidFill>
              </a:rPr>
              <a:t>– при ВУТ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Признаки </a:t>
            </a:r>
            <a:r>
              <a:rPr lang="ru-RU" sz="1900" dirty="0">
                <a:solidFill>
                  <a:schemeClr val="tx2"/>
                </a:solidFill>
              </a:rPr>
              <a:t>выплаты зарплаты ниже МРОТ (</a:t>
            </a:r>
            <a:r>
              <a:rPr lang="ru-RU" sz="1900" dirty="0" smtClean="0">
                <a:solidFill>
                  <a:schemeClr val="tx2"/>
                </a:solidFill>
              </a:rPr>
              <a:t>60+ </a:t>
            </a:r>
            <a:r>
              <a:rPr lang="ru-RU" sz="1900" dirty="0">
                <a:solidFill>
                  <a:schemeClr val="tx2"/>
                </a:solidFill>
              </a:rPr>
              <a:t>работников, </a:t>
            </a:r>
            <a:r>
              <a:rPr lang="ru-RU" sz="1900" dirty="0" smtClean="0">
                <a:solidFill>
                  <a:schemeClr val="tx2"/>
                </a:solidFill>
              </a:rPr>
              <a:t>их </a:t>
            </a:r>
            <a:r>
              <a:rPr lang="ru-RU" sz="1900" dirty="0">
                <a:solidFill>
                  <a:schemeClr val="tx2"/>
                </a:solidFill>
              </a:rPr>
              <a:t>доля </a:t>
            </a:r>
            <a:r>
              <a:rPr lang="ru-RU" sz="1900" dirty="0" smtClean="0">
                <a:solidFill>
                  <a:schemeClr val="tx2"/>
                </a:solidFill>
              </a:rPr>
              <a:t>– 50% </a:t>
            </a:r>
            <a:r>
              <a:rPr lang="ru-RU" sz="1900" dirty="0">
                <a:solidFill>
                  <a:schemeClr val="tx2"/>
                </a:solidFill>
              </a:rPr>
              <a:t>общей </a:t>
            </a:r>
            <a:r>
              <a:rPr lang="ru-RU" sz="1900" dirty="0" smtClean="0">
                <a:solidFill>
                  <a:schemeClr val="tx2"/>
                </a:solidFill>
              </a:rPr>
              <a:t>численности) </a:t>
            </a: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Отсутствие </a:t>
            </a:r>
            <a:r>
              <a:rPr lang="ru-RU" sz="1900" dirty="0">
                <a:solidFill>
                  <a:schemeClr val="tx2"/>
                </a:solidFill>
              </a:rPr>
              <a:t>кадровых </a:t>
            </a:r>
            <a:r>
              <a:rPr lang="ru-RU" sz="1900" dirty="0" smtClean="0">
                <a:solidFill>
                  <a:schemeClr val="tx2"/>
                </a:solidFill>
              </a:rPr>
              <a:t>изменений </a:t>
            </a:r>
            <a:r>
              <a:rPr lang="ru-RU" sz="1900" dirty="0">
                <a:solidFill>
                  <a:schemeClr val="tx2"/>
                </a:solidFill>
              </a:rPr>
              <a:t>при </a:t>
            </a:r>
            <a:r>
              <a:rPr lang="ru-RU" sz="1900" dirty="0" smtClean="0">
                <a:solidFill>
                  <a:schemeClr val="tx2"/>
                </a:solidFill>
              </a:rPr>
              <a:t>сокращении </a:t>
            </a:r>
            <a:r>
              <a:rPr lang="ru-RU" sz="1900" dirty="0">
                <a:solidFill>
                  <a:schemeClr val="tx2"/>
                </a:solidFill>
              </a:rPr>
              <a:t>отчислений в </a:t>
            </a:r>
            <a:r>
              <a:rPr lang="ru-RU" sz="1900" dirty="0" smtClean="0">
                <a:solidFill>
                  <a:schemeClr val="tx2"/>
                </a:solidFill>
              </a:rPr>
              <a:t>СФР </a:t>
            </a:r>
            <a:r>
              <a:rPr lang="ru-RU" sz="1900" dirty="0">
                <a:solidFill>
                  <a:schemeClr val="tx2"/>
                </a:solidFill>
              </a:rPr>
              <a:t>на </a:t>
            </a:r>
            <a:r>
              <a:rPr lang="ru-RU" sz="1900" dirty="0" smtClean="0">
                <a:solidFill>
                  <a:schemeClr val="tx2"/>
                </a:solidFill>
              </a:rPr>
              <a:t>80%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Более </a:t>
            </a:r>
            <a:r>
              <a:rPr lang="ru-RU" sz="1900" dirty="0">
                <a:solidFill>
                  <a:schemeClr val="tx2"/>
                </a:solidFill>
              </a:rPr>
              <a:t>35 </a:t>
            </a:r>
            <a:r>
              <a:rPr lang="ru-RU" sz="1900" dirty="0" err="1" smtClean="0">
                <a:solidFill>
                  <a:schemeClr val="tx2"/>
                </a:solidFill>
              </a:rPr>
              <a:t>самозанятых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dirty="0">
                <a:solidFill>
                  <a:schemeClr val="tx2"/>
                </a:solidFill>
              </a:rPr>
              <a:t>со </a:t>
            </a:r>
            <a:r>
              <a:rPr lang="ru-RU" sz="1900" dirty="0" smtClean="0">
                <a:solidFill>
                  <a:schemeClr val="tx2"/>
                </a:solidFill>
              </a:rPr>
              <a:t>ср</a:t>
            </a:r>
            <a:r>
              <a:rPr lang="en-US" sz="1900" dirty="0" smtClean="0">
                <a:solidFill>
                  <a:schemeClr val="tx2"/>
                </a:solidFill>
              </a:rPr>
              <a:t>/</a:t>
            </a:r>
            <a:r>
              <a:rPr lang="ru-RU" sz="1900" dirty="0" smtClean="0">
                <a:solidFill>
                  <a:schemeClr val="tx2"/>
                </a:solidFill>
              </a:rPr>
              <a:t>мес. доходом более </a:t>
            </a:r>
            <a:r>
              <a:rPr lang="ru-RU" sz="1900" dirty="0">
                <a:solidFill>
                  <a:schemeClr val="tx2"/>
                </a:solidFill>
              </a:rPr>
              <a:t>35 </a:t>
            </a:r>
            <a:r>
              <a:rPr lang="ru-RU" sz="1900" dirty="0" err="1" smtClean="0">
                <a:solidFill>
                  <a:schemeClr val="tx2"/>
                </a:solidFill>
              </a:rPr>
              <a:t>т.р</a:t>
            </a:r>
            <a:r>
              <a:rPr lang="ru-RU" sz="1900" dirty="0" smtClean="0">
                <a:solidFill>
                  <a:schemeClr val="tx2"/>
                </a:solidFill>
              </a:rPr>
              <a:t>. </a:t>
            </a:r>
            <a:r>
              <a:rPr lang="ru-RU" sz="1900" dirty="0">
                <a:solidFill>
                  <a:schemeClr val="tx2"/>
                </a:solidFill>
              </a:rPr>
              <a:t>в </a:t>
            </a:r>
            <a:r>
              <a:rPr lang="ru-RU" sz="1900" dirty="0" err="1">
                <a:solidFill>
                  <a:schemeClr val="tx2"/>
                </a:solidFill>
              </a:rPr>
              <a:t>теч</a:t>
            </a:r>
            <a:r>
              <a:rPr lang="ru-RU" sz="1900" dirty="0">
                <a:solidFill>
                  <a:schemeClr val="tx2"/>
                </a:solidFill>
              </a:rPr>
              <a:t>. более 3 мес. при условии, что </a:t>
            </a:r>
            <a:r>
              <a:rPr lang="ru-RU" sz="1900" dirty="0" smtClean="0">
                <a:solidFill>
                  <a:schemeClr val="tx2"/>
                </a:solidFill>
              </a:rPr>
              <a:t>этот </a:t>
            </a:r>
            <a:r>
              <a:rPr lang="ru-RU" sz="1900" dirty="0">
                <a:solidFill>
                  <a:schemeClr val="tx2"/>
                </a:solidFill>
              </a:rPr>
              <a:t>доход </a:t>
            </a:r>
            <a:r>
              <a:rPr lang="ru-RU" sz="1900" dirty="0" smtClean="0">
                <a:solidFill>
                  <a:schemeClr val="tx2"/>
                </a:solidFill>
              </a:rPr>
              <a:t>для них – 90% дохода</a:t>
            </a: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Снижение </a:t>
            </a:r>
            <a:r>
              <a:rPr lang="ru-RU" sz="1900" dirty="0">
                <a:solidFill>
                  <a:schemeClr val="tx2"/>
                </a:solidFill>
              </a:rPr>
              <a:t>зарплаты в отчетном квартале по сравнению с аналогичным кварталом на 25 и более % у медицинских </a:t>
            </a:r>
            <a:r>
              <a:rPr lang="ru-RU" sz="1900" dirty="0" smtClean="0">
                <a:solidFill>
                  <a:schemeClr val="tx2"/>
                </a:solidFill>
              </a:rPr>
              <a:t>работников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Индикаторы риска нарушений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35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27.11.2023 №559-ФЗ - </a:t>
            </a:r>
            <a:r>
              <a:rPr lang="ru-RU" sz="1900" dirty="0" smtClean="0">
                <a:solidFill>
                  <a:schemeClr val="tx2"/>
                </a:solidFill>
              </a:rPr>
              <a:t>вступил </a:t>
            </a:r>
            <a:r>
              <a:rPr lang="ru-RU" sz="1900" dirty="0">
                <a:solidFill>
                  <a:schemeClr val="tx2"/>
                </a:solidFill>
              </a:rPr>
              <a:t>в силу </a:t>
            </a:r>
            <a:r>
              <a:rPr lang="ru-RU" sz="1900" dirty="0" smtClean="0">
                <a:solidFill>
                  <a:schemeClr val="tx2"/>
                </a:solidFill>
              </a:rPr>
              <a:t>08.12.2023: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 </a:t>
            </a:r>
            <a:r>
              <a:rPr lang="ru-RU" sz="1900" dirty="0">
                <a:solidFill>
                  <a:schemeClr val="tx2"/>
                </a:solidFill>
              </a:rPr>
              <a:t>ст.5.31 КоАП РФ появился новый состав: нарушение обязательств по </a:t>
            </a:r>
            <a:r>
              <a:rPr lang="ru-RU" sz="1900" dirty="0" err="1">
                <a:solidFill>
                  <a:schemeClr val="tx2"/>
                </a:solidFill>
              </a:rPr>
              <a:t>коллдоговору</a:t>
            </a:r>
            <a:r>
              <a:rPr lang="ru-RU" sz="1900" dirty="0">
                <a:solidFill>
                  <a:schemeClr val="tx2"/>
                </a:solidFill>
              </a:rPr>
              <a:t>, соглашению в части охраны труда работников, занятых во вредных </a:t>
            </a:r>
            <a:r>
              <a:rPr lang="ru-RU" sz="1900" dirty="0" smtClean="0">
                <a:solidFill>
                  <a:schemeClr val="tx2"/>
                </a:solidFill>
              </a:rPr>
              <a:t>условиях;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штраф </a:t>
            </a:r>
            <a:r>
              <a:rPr lang="ru-RU" sz="1900" dirty="0">
                <a:solidFill>
                  <a:schemeClr val="tx2"/>
                </a:solidFill>
              </a:rPr>
              <a:t>за </a:t>
            </a:r>
            <a:r>
              <a:rPr lang="ru-RU" sz="1900" dirty="0" smtClean="0">
                <a:solidFill>
                  <a:schemeClr val="tx2"/>
                </a:solidFill>
              </a:rPr>
              <a:t>него повышен </a:t>
            </a:r>
            <a:r>
              <a:rPr lang="ru-RU" sz="1900" dirty="0">
                <a:solidFill>
                  <a:schemeClr val="tx2"/>
                </a:solidFill>
              </a:rPr>
              <a:t>до </a:t>
            </a:r>
            <a:r>
              <a:rPr lang="ru-RU" sz="1900" dirty="0" smtClean="0">
                <a:solidFill>
                  <a:schemeClr val="tx2"/>
                </a:solidFill>
              </a:rPr>
              <a:t>6 000-10 000 </a:t>
            </a:r>
            <a:r>
              <a:rPr lang="ru-RU" sz="1900" dirty="0">
                <a:solidFill>
                  <a:schemeClr val="tx2"/>
                </a:solidFill>
              </a:rPr>
              <a:t>рублей (ранее </a:t>
            </a:r>
            <a:r>
              <a:rPr lang="ru-RU" sz="1900" dirty="0" smtClean="0">
                <a:solidFill>
                  <a:schemeClr val="tx2"/>
                </a:solidFill>
              </a:rPr>
              <a:t>– 3 000-5 000 </a:t>
            </a:r>
            <a:r>
              <a:rPr lang="ru-RU" sz="1900" dirty="0">
                <a:solidFill>
                  <a:schemeClr val="tx2"/>
                </a:solidFill>
              </a:rPr>
              <a:t>рублей</a:t>
            </a:r>
            <a:r>
              <a:rPr lang="ru-RU" sz="1900" dirty="0" smtClean="0">
                <a:solidFill>
                  <a:schemeClr val="tx2"/>
                </a:solidFill>
              </a:rPr>
              <a:t>).</a:t>
            </a:r>
          </a:p>
          <a:p>
            <a:pPr marL="0" indent="0" eaLnBrk="1" hangingPunct="1">
              <a:buNone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09.11.2024 №382-ФЗ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smtClean="0">
                <a:solidFill>
                  <a:schemeClr val="tx2"/>
                </a:solidFill>
              </a:rPr>
              <a:t>- вступил </a:t>
            </a:r>
            <a:r>
              <a:rPr lang="ru-RU" sz="1900" dirty="0">
                <a:solidFill>
                  <a:schemeClr val="tx2"/>
                </a:solidFill>
              </a:rPr>
              <a:t>в силу </a:t>
            </a:r>
            <a:r>
              <a:rPr lang="ru-RU" sz="1900" dirty="0" smtClean="0">
                <a:solidFill>
                  <a:schemeClr val="tx2"/>
                </a:solidFill>
              </a:rPr>
              <a:t>20.11.2024: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ст</a:t>
            </a:r>
            <a:r>
              <a:rPr lang="ru-RU" sz="1900" dirty="0">
                <a:solidFill>
                  <a:schemeClr val="tx2"/>
                </a:solidFill>
              </a:rPr>
              <a:t>. 5.42 КоАП </a:t>
            </a:r>
            <a:r>
              <a:rPr lang="ru-RU" sz="1900" dirty="0" smtClean="0">
                <a:solidFill>
                  <a:schemeClr val="tx2"/>
                </a:solidFill>
              </a:rPr>
              <a:t>РФ: повышены </a:t>
            </a:r>
            <a:r>
              <a:rPr lang="ru-RU" sz="1900" dirty="0">
                <a:solidFill>
                  <a:schemeClr val="tx2"/>
                </a:solidFill>
              </a:rPr>
              <a:t>штрафы за невыполнение квоты для приема на работу </a:t>
            </a:r>
            <a:r>
              <a:rPr lang="ru-RU" sz="1900" dirty="0" smtClean="0">
                <a:solidFill>
                  <a:schemeClr val="tx2"/>
                </a:solidFill>
              </a:rPr>
              <a:t>инвалидов</a:t>
            </a:r>
            <a:r>
              <a:rPr lang="ru-RU" sz="1900" dirty="0">
                <a:solidFill>
                  <a:schemeClr val="tx2"/>
                </a:solidFill>
              </a:rPr>
              <a:t>;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штраф </a:t>
            </a:r>
            <a:r>
              <a:rPr lang="ru-RU" sz="1900" dirty="0">
                <a:solidFill>
                  <a:schemeClr val="tx2"/>
                </a:solidFill>
              </a:rPr>
              <a:t>для должностных </a:t>
            </a:r>
            <a:r>
              <a:rPr lang="ru-RU" sz="1900" dirty="0" smtClean="0">
                <a:solidFill>
                  <a:schemeClr val="tx2"/>
                </a:solidFill>
              </a:rPr>
              <a:t>лиц (5 000-10 000 рублей) повышен до 20 000-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23 000 рублей;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введены </a:t>
            </a:r>
            <a:r>
              <a:rPr lang="ru-RU" sz="1900" dirty="0">
                <a:solidFill>
                  <a:schemeClr val="tx2"/>
                </a:solidFill>
              </a:rPr>
              <a:t>штрафы для ИП </a:t>
            </a:r>
            <a:r>
              <a:rPr lang="ru-RU" sz="1900" dirty="0" smtClean="0">
                <a:solidFill>
                  <a:schemeClr val="tx2"/>
                </a:solidFill>
              </a:rPr>
              <a:t>– 30 000-50 000 рублей и </a:t>
            </a:r>
            <a:r>
              <a:rPr lang="ru-RU" sz="1900" dirty="0" err="1" smtClean="0">
                <a:solidFill>
                  <a:schemeClr val="tx2"/>
                </a:solidFill>
              </a:rPr>
              <a:t>юрлиц</a:t>
            </a:r>
            <a:r>
              <a:rPr lang="ru-RU" sz="1900" dirty="0" smtClean="0">
                <a:solidFill>
                  <a:schemeClr val="tx2"/>
                </a:solidFill>
              </a:rPr>
              <a:t> – 50 000-100 000 рублей.</a:t>
            </a:r>
            <a:endParaRPr lang="ru-RU" sz="19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Новые штрафы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77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12.06.2024 №135-ФЗ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smtClean="0">
                <a:solidFill>
                  <a:schemeClr val="tx2"/>
                </a:solidFill>
              </a:rPr>
              <a:t>– вступил </a:t>
            </a:r>
            <a:r>
              <a:rPr lang="ru-RU" sz="1900" dirty="0">
                <a:solidFill>
                  <a:schemeClr val="tx2"/>
                </a:solidFill>
              </a:rPr>
              <a:t>в силу </a:t>
            </a:r>
            <a:r>
              <a:rPr lang="ru-RU" sz="1900" dirty="0" smtClean="0">
                <a:solidFill>
                  <a:schemeClr val="tx2"/>
                </a:solidFill>
              </a:rPr>
              <a:t>01.09.2024, ряд поправок в ГПК РФ, в </a:t>
            </a:r>
            <a:r>
              <a:rPr lang="ru-RU" sz="1900" dirty="0" err="1" smtClean="0">
                <a:solidFill>
                  <a:schemeClr val="tx2"/>
                </a:solidFill>
              </a:rPr>
              <a:t>т.ч</a:t>
            </a:r>
            <a:r>
              <a:rPr lang="ru-RU" sz="1900" dirty="0" smtClean="0">
                <a:solidFill>
                  <a:schemeClr val="tx2"/>
                </a:solidFill>
              </a:rPr>
              <a:t>.: 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срок </a:t>
            </a:r>
            <a:r>
              <a:rPr lang="ru-RU" sz="1900" dirty="0">
                <a:solidFill>
                  <a:schemeClr val="tx2"/>
                </a:solidFill>
              </a:rPr>
              <a:t>составления </a:t>
            </a:r>
            <a:r>
              <a:rPr lang="ru-RU" sz="1900" dirty="0" smtClean="0">
                <a:solidFill>
                  <a:schemeClr val="tx2"/>
                </a:solidFill>
              </a:rPr>
              <a:t>мотив. </a:t>
            </a:r>
            <a:r>
              <a:rPr lang="ru-RU" sz="1900" dirty="0">
                <a:solidFill>
                  <a:schemeClr val="tx2"/>
                </a:solidFill>
              </a:rPr>
              <a:t>решения </a:t>
            </a:r>
            <a:r>
              <a:rPr lang="ru-RU" sz="1900" dirty="0" smtClean="0">
                <a:solidFill>
                  <a:schemeClr val="tx2"/>
                </a:solidFill>
              </a:rPr>
              <a:t>увеличен </a:t>
            </a:r>
            <a:r>
              <a:rPr lang="ru-RU" sz="1900" dirty="0">
                <a:solidFill>
                  <a:schemeClr val="tx2"/>
                </a:solidFill>
              </a:rPr>
              <a:t>до 10 дней </a:t>
            </a:r>
            <a:r>
              <a:rPr lang="ru-RU" sz="1900" dirty="0" smtClean="0">
                <a:solidFill>
                  <a:schemeClr val="tx2"/>
                </a:solidFill>
              </a:rPr>
              <a:t>(было – 5);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при </a:t>
            </a:r>
            <a:r>
              <a:rPr lang="ru-RU" sz="1900" dirty="0">
                <a:solidFill>
                  <a:schemeClr val="tx2"/>
                </a:solidFill>
              </a:rPr>
              <a:t>обращении за судебным приказом </a:t>
            </a:r>
            <a:r>
              <a:rPr lang="ru-RU" sz="1900" dirty="0" smtClean="0">
                <a:solidFill>
                  <a:schemeClr val="tx2"/>
                </a:solidFill>
              </a:rPr>
              <a:t>требуется </a:t>
            </a:r>
            <a:r>
              <a:rPr lang="ru-RU" sz="1900" dirty="0">
                <a:solidFill>
                  <a:schemeClr val="tx2"/>
                </a:solidFill>
              </a:rPr>
              <a:t>подтверждать направление копии заявления должнику; 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закреплена </a:t>
            </a:r>
            <a:r>
              <a:rPr lang="ru-RU" sz="1900" dirty="0">
                <a:solidFill>
                  <a:schemeClr val="tx2"/>
                </a:solidFill>
              </a:rPr>
              <a:t>возможность предъявления исков о </a:t>
            </a:r>
            <a:r>
              <a:rPr lang="ru-RU" sz="1900" dirty="0" err="1">
                <a:solidFill>
                  <a:schemeClr val="tx2"/>
                </a:solidFill>
              </a:rPr>
              <a:t>соцвыплатах</a:t>
            </a:r>
            <a:r>
              <a:rPr lang="ru-RU" sz="1900" dirty="0">
                <a:solidFill>
                  <a:schemeClr val="tx2"/>
                </a:solidFill>
              </a:rPr>
              <a:t> и льготах по месту жительства истца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buNone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Федеральный закон от 08.08.2024 </a:t>
            </a:r>
            <a:r>
              <a:rPr lang="ru-RU" sz="1900" b="1" dirty="0" smtClean="0">
                <a:solidFill>
                  <a:schemeClr val="tx2"/>
                </a:solidFill>
              </a:rPr>
              <a:t>№259-ФЗ </a:t>
            </a:r>
            <a:r>
              <a:rPr lang="ru-RU" sz="1900" dirty="0" smtClean="0">
                <a:solidFill>
                  <a:schemeClr val="tx2"/>
                </a:solidFill>
              </a:rPr>
              <a:t>– повышены госпошлины: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имущественные иски – от 4000 руб. (было – от 400 руб.),</a:t>
            </a:r>
          </a:p>
          <a:p>
            <a:pPr eaLnBrk="1" hangingPunct="1">
              <a:buFontTx/>
              <a:buChar char="-"/>
            </a:pPr>
            <a:r>
              <a:rPr lang="ru-RU" sz="1900" dirty="0" err="1" smtClean="0">
                <a:solidFill>
                  <a:schemeClr val="tx2"/>
                </a:solidFill>
              </a:rPr>
              <a:t>неимущ</a:t>
            </a:r>
            <a:r>
              <a:rPr lang="ru-RU" sz="1900" dirty="0" smtClean="0">
                <a:solidFill>
                  <a:schemeClr val="tx2"/>
                </a:solidFill>
              </a:rPr>
              <a:t>. – граждане: 3000 руб., </a:t>
            </a:r>
            <a:r>
              <a:rPr lang="ru-RU" sz="1900" dirty="0" err="1" smtClean="0">
                <a:solidFill>
                  <a:schemeClr val="tx2"/>
                </a:solidFill>
              </a:rPr>
              <a:t>юрлица</a:t>
            </a:r>
            <a:r>
              <a:rPr lang="ru-RU" sz="1900" dirty="0" smtClean="0">
                <a:solidFill>
                  <a:schemeClr val="tx2"/>
                </a:solidFill>
              </a:rPr>
              <a:t>: 20000 руб.,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апелляция, </a:t>
            </a:r>
            <a:r>
              <a:rPr lang="ru-RU" sz="1900" u="sng" dirty="0" smtClean="0">
                <a:solidFill>
                  <a:schemeClr val="tx2"/>
                </a:solidFill>
              </a:rPr>
              <a:t>частная жалоба</a:t>
            </a:r>
            <a:r>
              <a:rPr lang="ru-RU" sz="1900" dirty="0" smtClean="0">
                <a:solidFill>
                  <a:schemeClr val="tx2"/>
                </a:solidFill>
              </a:rPr>
              <a:t> – граждане: 3000 руб., </a:t>
            </a:r>
            <a:r>
              <a:rPr lang="ru-RU" sz="1900" dirty="0" err="1" smtClean="0">
                <a:solidFill>
                  <a:schemeClr val="tx2"/>
                </a:solidFill>
              </a:rPr>
              <a:t>юрлица</a:t>
            </a:r>
            <a:r>
              <a:rPr lang="ru-RU" sz="1900" dirty="0" smtClean="0">
                <a:solidFill>
                  <a:schemeClr val="tx2"/>
                </a:solidFill>
              </a:rPr>
              <a:t>: 15000 руб.,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к</a:t>
            </a:r>
            <a:r>
              <a:rPr lang="ru-RU" sz="1900" dirty="0" smtClean="0">
                <a:solidFill>
                  <a:schemeClr val="tx2"/>
                </a:solidFill>
              </a:rPr>
              <a:t>ассация – граждане: </a:t>
            </a:r>
            <a:r>
              <a:rPr lang="ru-RU" sz="1900" dirty="0">
                <a:solidFill>
                  <a:schemeClr val="tx2"/>
                </a:solidFill>
              </a:rPr>
              <a:t>5000 </a:t>
            </a:r>
            <a:r>
              <a:rPr lang="ru-RU" sz="1900" dirty="0" smtClean="0">
                <a:solidFill>
                  <a:schemeClr val="tx2"/>
                </a:solidFill>
              </a:rPr>
              <a:t>руб., </a:t>
            </a:r>
            <a:r>
              <a:rPr lang="ru-RU" sz="1900" dirty="0" err="1" smtClean="0">
                <a:solidFill>
                  <a:schemeClr val="tx2"/>
                </a:solidFill>
              </a:rPr>
              <a:t>юрлица</a:t>
            </a:r>
            <a:r>
              <a:rPr lang="ru-RU" sz="1900" dirty="0" smtClean="0">
                <a:solidFill>
                  <a:schemeClr val="tx2"/>
                </a:solidFill>
              </a:rPr>
              <a:t>: 20000 руб.,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кассация / надзор в ВС РФ – граждане: 7000 руб., </a:t>
            </a:r>
            <a:r>
              <a:rPr lang="ru-RU" sz="1900" dirty="0" err="1" smtClean="0">
                <a:solidFill>
                  <a:schemeClr val="tx2"/>
                </a:solidFill>
              </a:rPr>
              <a:t>юрлица</a:t>
            </a:r>
            <a:r>
              <a:rPr lang="ru-RU" sz="1900" dirty="0" smtClean="0">
                <a:solidFill>
                  <a:schemeClr val="tx2"/>
                </a:solidFill>
              </a:rPr>
              <a:t>: 25000 руб.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Судебный процесс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1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Новая </a:t>
            </a:r>
            <a:r>
              <a:rPr lang="ru-RU" sz="1900" b="1" dirty="0" smtClean="0">
                <a:solidFill>
                  <a:schemeClr val="tx2"/>
                </a:solidFill>
              </a:rPr>
              <a:t>ст. 264.1 </a:t>
            </a:r>
            <a:r>
              <a:rPr lang="ru-RU" sz="1900" b="1" dirty="0">
                <a:solidFill>
                  <a:schemeClr val="tx2"/>
                </a:solidFill>
              </a:rPr>
              <a:t>ТК </a:t>
            </a:r>
            <a:r>
              <a:rPr lang="ru-RU" sz="1900" b="1" dirty="0" smtClean="0">
                <a:solidFill>
                  <a:schemeClr val="tx2"/>
                </a:solidFill>
              </a:rPr>
              <a:t>РФ </a:t>
            </a:r>
            <a:r>
              <a:rPr lang="ru-RU" sz="1900" dirty="0">
                <a:solidFill>
                  <a:schemeClr val="tx2"/>
                </a:solidFill>
              </a:rPr>
              <a:t>(Федеральный закон от 06.04.2024 </a:t>
            </a:r>
            <a:r>
              <a:rPr lang="ru-RU" sz="1900" dirty="0" smtClean="0">
                <a:solidFill>
                  <a:schemeClr val="tx2"/>
                </a:solidFill>
              </a:rPr>
              <a:t>№ 70-ФЗ).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</a:t>
            </a:r>
            <a:r>
              <a:rPr lang="ru-RU" sz="1900" dirty="0" smtClean="0">
                <a:solidFill>
                  <a:srgbClr val="1F497D"/>
                </a:solidFill>
              </a:rPr>
              <a:t> 06.04.2024:</a:t>
            </a:r>
            <a:endParaRPr lang="ru-RU" sz="1900" dirty="0">
              <a:solidFill>
                <a:srgbClr val="1F497D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вдовы ветеранов боевых действий </a:t>
            </a:r>
            <a:r>
              <a:rPr lang="ru-RU" sz="1900" dirty="0">
                <a:solidFill>
                  <a:schemeClr val="tx2"/>
                </a:solidFill>
              </a:rPr>
              <a:t>защищены от увольнения по инициативе </a:t>
            </a:r>
            <a:r>
              <a:rPr lang="ru-RU" sz="1900" dirty="0" smtClean="0">
                <a:solidFill>
                  <a:schemeClr val="tx2"/>
                </a:solidFill>
              </a:rPr>
              <a:t>работодателя;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срок действия гарантии – год с момента смерти (гибели);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условие: нет повторного брака; 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исключения</a:t>
            </a:r>
            <a:r>
              <a:rPr lang="ru-RU" sz="1900" dirty="0">
                <a:solidFill>
                  <a:schemeClr val="tx2"/>
                </a:solidFill>
              </a:rPr>
              <a:t>: </a:t>
            </a:r>
            <a:r>
              <a:rPr lang="ru-RU" sz="1900" dirty="0" smtClean="0">
                <a:solidFill>
                  <a:schemeClr val="tx2"/>
                </a:solidFill>
              </a:rPr>
              <a:t>п. </a:t>
            </a:r>
            <a:r>
              <a:rPr lang="ru-RU" sz="1900" dirty="0">
                <a:solidFill>
                  <a:schemeClr val="tx2"/>
                </a:solidFill>
              </a:rPr>
              <a:t>1, 5-8, 10-11 ч</a:t>
            </a:r>
            <a:r>
              <a:rPr lang="ru-RU" sz="1900" dirty="0" smtClean="0">
                <a:solidFill>
                  <a:schemeClr val="tx2"/>
                </a:solidFill>
              </a:rPr>
              <a:t>. 1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81 ТК РФ, п. </a:t>
            </a:r>
            <a:r>
              <a:rPr lang="ru-RU" sz="1900" dirty="0">
                <a:solidFill>
                  <a:schemeClr val="tx2"/>
                </a:solidFill>
              </a:rPr>
              <a:t>2 ст</a:t>
            </a:r>
            <a:r>
              <a:rPr lang="ru-RU" sz="1900" dirty="0" smtClean="0">
                <a:solidFill>
                  <a:schemeClr val="tx2"/>
                </a:solidFill>
              </a:rPr>
              <a:t>. 336 ТК РФ.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Увольнение вдов ветеранов боевых действий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55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</a:t>
            </a:r>
            <a:r>
              <a:rPr lang="ru-RU" sz="1900" b="1" dirty="0">
                <a:solidFill>
                  <a:schemeClr val="tx2"/>
                </a:solidFill>
              </a:rPr>
              <a:t>КС РФ от 15.06.2023 </a:t>
            </a:r>
            <a:r>
              <a:rPr lang="ru-RU" sz="1900" b="1" dirty="0" smtClean="0">
                <a:solidFill>
                  <a:schemeClr val="tx2"/>
                </a:solidFill>
              </a:rPr>
              <a:t>№ 32-П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Ч. 2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135 </a:t>
            </a:r>
            <a:r>
              <a:rPr lang="ru-RU" sz="1900" dirty="0">
                <a:solidFill>
                  <a:schemeClr val="tx2"/>
                </a:solidFill>
              </a:rPr>
              <a:t>ТК РФ признана не соответствующей Конституции РФ</a:t>
            </a:r>
            <a:r>
              <a:rPr lang="ru-RU" sz="1900" dirty="0" smtClean="0">
                <a:solidFill>
                  <a:schemeClr val="tx2"/>
                </a:solidFill>
              </a:rPr>
              <a:t>. Впредь: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применение </a:t>
            </a:r>
            <a:r>
              <a:rPr lang="ru-RU" sz="1900" dirty="0">
                <a:solidFill>
                  <a:schemeClr val="tx2"/>
                </a:solidFill>
              </a:rPr>
              <a:t>взыскания не является основанием для лишения работника стимулирующих выплат (произвольного их снижения) на весь </a:t>
            </a:r>
            <a:r>
              <a:rPr lang="ru-RU" sz="1900" dirty="0" smtClean="0">
                <a:solidFill>
                  <a:schemeClr val="tx2"/>
                </a:solidFill>
              </a:rPr>
              <a:t>срок действия;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не </a:t>
            </a:r>
            <a:r>
              <a:rPr lang="ru-RU" sz="1900" dirty="0">
                <a:solidFill>
                  <a:schemeClr val="tx2"/>
                </a:solidFill>
              </a:rPr>
              <a:t>препятствует начислению </a:t>
            </a:r>
            <a:r>
              <a:rPr lang="ru-RU" sz="1900" dirty="0" smtClean="0">
                <a:solidFill>
                  <a:schemeClr val="tx2"/>
                </a:solidFill>
              </a:rPr>
              <a:t>доп. </a:t>
            </a:r>
            <a:r>
              <a:rPr lang="ru-RU" sz="1900" dirty="0">
                <a:solidFill>
                  <a:schemeClr val="tx2"/>
                </a:solidFill>
              </a:rPr>
              <a:t>выплат, обусловленных непосредственным участием в осуществлении отдельных, финансируемых в особом порядке видов деятельности (в частности, в </a:t>
            </a:r>
            <a:r>
              <a:rPr lang="ru-RU" sz="1900" dirty="0" smtClean="0">
                <a:solidFill>
                  <a:schemeClr val="tx2"/>
                </a:solidFill>
              </a:rPr>
              <a:t>мед. </a:t>
            </a:r>
            <a:r>
              <a:rPr lang="ru-RU" sz="1900" dirty="0">
                <a:solidFill>
                  <a:schemeClr val="tx2"/>
                </a:solidFill>
              </a:rPr>
              <a:t>сфере: оказание платных </a:t>
            </a:r>
            <a:r>
              <a:rPr lang="ru-RU" sz="1900" dirty="0" err="1">
                <a:solidFill>
                  <a:schemeClr val="tx2"/>
                </a:solidFill>
              </a:rPr>
              <a:t>медуслуг</a:t>
            </a:r>
            <a:r>
              <a:rPr lang="ru-RU" sz="1900" dirty="0">
                <a:solidFill>
                  <a:schemeClr val="tx2"/>
                </a:solidFill>
              </a:rPr>
              <a:t>, услуг по ОМС и ДМС, участие в реализации плана мероприятий, </a:t>
            </a:r>
            <a:r>
              <a:rPr lang="ru-RU" sz="1900" dirty="0" smtClean="0">
                <a:solidFill>
                  <a:schemeClr val="tx2"/>
                </a:solidFill>
              </a:rPr>
              <a:t>напр. </a:t>
            </a:r>
            <a:r>
              <a:rPr lang="ru-RU" sz="1900" dirty="0">
                <a:solidFill>
                  <a:schemeClr val="tx2"/>
                </a:solidFill>
              </a:rPr>
              <a:t>на повышение эффективности здравоохранения, в оказании ВМТ и др.) и достижением определенных результатов труда (</a:t>
            </a:r>
            <a:r>
              <a:rPr lang="ru-RU" sz="1900" dirty="0" err="1" smtClean="0">
                <a:solidFill>
                  <a:schemeClr val="tx2"/>
                </a:solidFill>
              </a:rPr>
              <a:t>экон</a:t>
            </a:r>
            <a:r>
              <a:rPr lang="ru-RU" sz="1900" dirty="0" smtClean="0">
                <a:solidFill>
                  <a:schemeClr val="tx2"/>
                </a:solidFill>
              </a:rPr>
              <a:t>. </a:t>
            </a:r>
            <a:r>
              <a:rPr lang="ru-RU" sz="1900" dirty="0">
                <a:solidFill>
                  <a:schemeClr val="tx2"/>
                </a:solidFill>
              </a:rPr>
              <a:t>показателей</a:t>
            </a:r>
            <a:r>
              <a:rPr lang="ru-RU" sz="19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факт </a:t>
            </a:r>
            <a:r>
              <a:rPr lang="ru-RU" sz="1900" dirty="0">
                <a:solidFill>
                  <a:schemeClr val="tx2"/>
                </a:solidFill>
              </a:rPr>
              <a:t>применения взыскания может учитываться при выплате лишь тех премий, которые начисляются за период, когда оно было </a:t>
            </a:r>
            <a:r>
              <a:rPr lang="ru-RU" sz="1900" dirty="0" smtClean="0">
                <a:solidFill>
                  <a:schemeClr val="tx2"/>
                </a:solidFill>
              </a:rPr>
              <a:t>применено;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снижение </a:t>
            </a:r>
            <a:r>
              <a:rPr lang="ru-RU" sz="1900" dirty="0">
                <a:solidFill>
                  <a:schemeClr val="tx2"/>
                </a:solidFill>
              </a:rPr>
              <a:t>размера указанных премий не должно уменьшать размер месячной зарплаты более чем на 20</a:t>
            </a:r>
            <a:r>
              <a:rPr lang="ru-RU" sz="1900" dirty="0" smtClean="0">
                <a:solidFill>
                  <a:schemeClr val="tx2"/>
                </a:solidFill>
              </a:rPr>
              <a:t>%.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Важные позиции КС РФ: премиальная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революция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087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err="1" smtClean="0">
                <a:solidFill>
                  <a:schemeClr val="tx2"/>
                </a:solidFill>
              </a:rPr>
              <a:t>Опр</a:t>
            </a:r>
            <a:r>
              <a:rPr lang="ru-RU" sz="1900" b="1" dirty="0" smtClean="0">
                <a:solidFill>
                  <a:schemeClr val="tx2"/>
                </a:solidFill>
              </a:rPr>
              <a:t>-е Третьего </a:t>
            </a:r>
            <a:r>
              <a:rPr lang="ru-RU" sz="1900" b="1" dirty="0">
                <a:solidFill>
                  <a:schemeClr val="tx2"/>
                </a:solidFill>
              </a:rPr>
              <a:t>КСОЮ от </a:t>
            </a:r>
            <a:r>
              <a:rPr lang="ru-RU" sz="1900" b="1" dirty="0" smtClean="0">
                <a:solidFill>
                  <a:schemeClr val="tx2"/>
                </a:solidFill>
              </a:rPr>
              <a:t>03.06.2024 № 88-12654/2024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Работнику была гарантирована годовая </a:t>
            </a:r>
            <a:r>
              <a:rPr lang="ru-RU" sz="1900" dirty="0">
                <a:solidFill>
                  <a:schemeClr val="tx2"/>
                </a:solidFill>
              </a:rPr>
              <a:t>премия в </a:t>
            </a:r>
            <a:r>
              <a:rPr lang="ru-RU" sz="1900" dirty="0" smtClean="0">
                <a:solidFill>
                  <a:schemeClr val="tx2"/>
                </a:solidFill>
              </a:rPr>
              <a:t>30% при </a:t>
            </a:r>
            <a:r>
              <a:rPr lang="ru-RU" sz="1900" dirty="0">
                <a:solidFill>
                  <a:schemeClr val="tx2"/>
                </a:solidFill>
              </a:rPr>
              <a:t>условии добросовестного и надлежащего </a:t>
            </a:r>
            <a:r>
              <a:rPr lang="ru-RU" sz="1900" dirty="0" smtClean="0">
                <a:solidFill>
                  <a:schemeClr val="tx2"/>
                </a:solidFill>
              </a:rPr>
              <a:t>исполнения обязанностей. Он был лишен премии с учетом </a:t>
            </a:r>
            <a:r>
              <a:rPr lang="ru-RU" sz="1900" dirty="0" err="1" smtClean="0">
                <a:solidFill>
                  <a:schemeClr val="tx2"/>
                </a:solidFill>
              </a:rPr>
              <a:t>дисц</a:t>
            </a:r>
            <a:r>
              <a:rPr lang="ru-RU" sz="1900" dirty="0" smtClean="0">
                <a:solidFill>
                  <a:schemeClr val="tx2"/>
                </a:solidFill>
              </a:rPr>
              <a:t>. проступков за опоздания 15-16.12.2020.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Суд: ответчик </a:t>
            </a:r>
            <a:r>
              <a:rPr lang="ru-RU" sz="1900" dirty="0">
                <a:solidFill>
                  <a:schemeClr val="tx2"/>
                </a:solidFill>
              </a:rPr>
              <a:t>не имел права на лишение истца премии за весь </a:t>
            </a:r>
            <a:r>
              <a:rPr lang="ru-RU" sz="1900" dirty="0" smtClean="0">
                <a:solidFill>
                  <a:schemeClr val="tx2"/>
                </a:solidFill>
              </a:rPr>
              <a:t>год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smtClean="0">
                <a:solidFill>
                  <a:schemeClr val="tx2"/>
                </a:solidFill>
              </a:rPr>
              <a:t>но имел </a:t>
            </a:r>
            <a:r>
              <a:rPr lang="ru-RU" sz="1900" dirty="0">
                <a:solidFill>
                  <a:schemeClr val="tx2"/>
                </a:solidFill>
              </a:rPr>
              <a:t>возможность выплатить </a:t>
            </a:r>
            <a:r>
              <a:rPr lang="ru-RU" sz="1900" dirty="0" smtClean="0">
                <a:solidFill>
                  <a:schemeClr val="tx2"/>
                </a:solidFill>
              </a:rPr>
              <a:t>ее </a:t>
            </a:r>
            <a:r>
              <a:rPr lang="ru-RU" sz="1900" dirty="0">
                <a:solidFill>
                  <a:schemeClr val="tx2"/>
                </a:solidFill>
              </a:rPr>
              <a:t>лишь за 11 </a:t>
            </a:r>
            <a:r>
              <a:rPr lang="ru-RU" sz="1900" dirty="0" smtClean="0">
                <a:solidFill>
                  <a:schemeClr val="tx2"/>
                </a:solidFill>
              </a:rPr>
              <a:t>мес., </a:t>
            </a:r>
            <a:r>
              <a:rPr lang="ru-RU" sz="1900" dirty="0">
                <a:solidFill>
                  <a:schemeClr val="tx2"/>
                </a:solidFill>
              </a:rPr>
              <a:t>исключив из </a:t>
            </a:r>
            <a:r>
              <a:rPr lang="ru-RU" sz="1900" dirty="0" smtClean="0">
                <a:solidFill>
                  <a:schemeClr val="tx2"/>
                </a:solidFill>
              </a:rPr>
              <a:t>расчета декабрь </a:t>
            </a:r>
            <a:r>
              <a:rPr lang="ru-RU" sz="1900" dirty="0">
                <a:solidFill>
                  <a:schemeClr val="tx2"/>
                </a:solidFill>
              </a:rPr>
              <a:t>2020 </a:t>
            </a:r>
            <a:r>
              <a:rPr lang="ru-RU" sz="1900" dirty="0" smtClean="0">
                <a:solidFill>
                  <a:schemeClr val="tx2"/>
                </a:solidFill>
              </a:rPr>
              <a:t>г., </a:t>
            </a:r>
            <a:r>
              <a:rPr lang="ru-RU" sz="1900" dirty="0">
                <a:solidFill>
                  <a:schemeClr val="tx2"/>
                </a:solidFill>
              </a:rPr>
              <a:t>когда работник был </a:t>
            </a:r>
            <a:r>
              <a:rPr lang="ru-RU" sz="1900" dirty="0" smtClean="0">
                <a:solidFill>
                  <a:schemeClr val="tx2"/>
                </a:solidFill>
              </a:rPr>
              <a:t>привлечен </a:t>
            </a:r>
            <a:r>
              <a:rPr lang="ru-RU" sz="1900" dirty="0">
                <a:solidFill>
                  <a:schemeClr val="tx2"/>
                </a:solidFill>
              </a:rPr>
              <a:t>к дисциплинарной ответственности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</a:p>
          <a:p>
            <a:pPr marL="0" indent="0" eaLnBrk="1" hangingPunct="1">
              <a:buNone/>
            </a:pP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rgbClr val="FF0000"/>
                </a:solidFill>
              </a:rPr>
              <a:t>Но!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b="1" dirty="0" smtClean="0">
                <a:solidFill>
                  <a:schemeClr val="tx2"/>
                </a:solidFill>
              </a:rPr>
              <a:t>Апелляционное </a:t>
            </a:r>
            <a:r>
              <a:rPr lang="ru-RU" sz="1900" b="1" dirty="0" err="1" smtClean="0">
                <a:solidFill>
                  <a:schemeClr val="tx2"/>
                </a:solidFill>
              </a:rPr>
              <a:t>опр</a:t>
            </a:r>
            <a:r>
              <a:rPr lang="ru-RU" sz="1900" b="1" dirty="0" smtClean="0">
                <a:solidFill>
                  <a:schemeClr val="tx2"/>
                </a:solidFill>
              </a:rPr>
              <a:t>-е Санкт-Петербургского </a:t>
            </a:r>
            <a:r>
              <a:rPr lang="ru-RU" sz="1900" b="1" dirty="0" err="1" smtClean="0">
                <a:solidFill>
                  <a:schemeClr val="tx2"/>
                </a:solidFill>
              </a:rPr>
              <a:t>горсуда</a:t>
            </a:r>
            <a:r>
              <a:rPr lang="ru-RU" sz="1900" b="1" dirty="0" smtClean="0">
                <a:solidFill>
                  <a:schemeClr val="tx2"/>
                </a:solidFill>
              </a:rPr>
              <a:t> от 14.05.2024 №33-8820/2024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Это премия по ст. 191 ТК РФ =</a:t>
            </a:r>
            <a:r>
              <a:rPr lang="en-US" sz="1900" dirty="0" smtClean="0">
                <a:solidFill>
                  <a:schemeClr val="tx2"/>
                </a:solidFill>
              </a:rPr>
              <a:t>&gt;</a:t>
            </a:r>
            <a:r>
              <a:rPr lang="ru-RU" sz="1900" dirty="0" smtClean="0">
                <a:solidFill>
                  <a:schemeClr val="tx2"/>
                </a:solidFill>
              </a:rPr>
              <a:t> не </a:t>
            </a:r>
            <a:r>
              <a:rPr lang="ru-RU" sz="1900" dirty="0">
                <a:solidFill>
                  <a:schemeClr val="tx2"/>
                </a:solidFill>
              </a:rPr>
              <a:t>является гарантированной </a:t>
            </a:r>
            <a:r>
              <a:rPr lang="ru-RU" sz="1900" dirty="0" smtClean="0">
                <a:solidFill>
                  <a:schemeClr val="tx2"/>
                </a:solidFill>
              </a:rPr>
              <a:t>выплатой, </a:t>
            </a:r>
            <a:r>
              <a:rPr lang="ru-RU" sz="1900" dirty="0">
                <a:solidFill>
                  <a:schemeClr val="tx2"/>
                </a:solidFill>
              </a:rPr>
              <a:t>выступает лишь дополнительной мерой его материального стимулирования, поощрения, применяется по усмотрению </a:t>
            </a:r>
            <a:r>
              <a:rPr lang="ru-RU" sz="1900" dirty="0" smtClean="0">
                <a:solidFill>
                  <a:schemeClr val="tx2"/>
                </a:solidFill>
              </a:rPr>
              <a:t>работодателя.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Наличие неснятого </a:t>
            </a:r>
            <a:r>
              <a:rPr lang="ru-RU" sz="1900" dirty="0">
                <a:solidFill>
                  <a:schemeClr val="tx2"/>
                </a:solidFill>
              </a:rPr>
              <a:t>дисциплинарного </a:t>
            </a:r>
            <a:r>
              <a:rPr lang="ru-RU" sz="1900" dirty="0" smtClean="0">
                <a:solidFill>
                  <a:schemeClr val="tx2"/>
                </a:solidFill>
              </a:rPr>
              <a:t>взыскания </a:t>
            </a:r>
            <a:r>
              <a:rPr lang="ru-RU" sz="1900" dirty="0">
                <a:solidFill>
                  <a:schemeClr val="tx2"/>
                </a:solidFill>
              </a:rPr>
              <a:t>явилось основанием для невыплаты истцу премии за 2021 </a:t>
            </a:r>
            <a:r>
              <a:rPr lang="ru-RU" sz="1900" dirty="0" smtClean="0">
                <a:solidFill>
                  <a:schemeClr val="tx2"/>
                </a:solidFill>
              </a:rPr>
              <a:t>год.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КСОЮ о премировании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0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КС РФ от 13.07.2023 №40-П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Ч. 8 ст. 178 ТК РФ </a:t>
            </a:r>
            <a:r>
              <a:rPr lang="ru-RU" sz="1900" dirty="0">
                <a:solidFill>
                  <a:schemeClr val="tx2"/>
                </a:solidFill>
              </a:rPr>
              <a:t>не </a:t>
            </a:r>
            <a:r>
              <a:rPr lang="ru-RU" sz="1900" dirty="0" smtClean="0">
                <a:solidFill>
                  <a:schemeClr val="tx2"/>
                </a:solidFill>
              </a:rPr>
              <a:t>противоречит </a:t>
            </a:r>
            <a:r>
              <a:rPr lang="ru-RU" sz="1900" dirty="0">
                <a:solidFill>
                  <a:schemeClr val="tx2"/>
                </a:solidFill>
              </a:rPr>
              <a:t>Конституции </a:t>
            </a:r>
            <a:r>
              <a:rPr lang="ru-RU" sz="1900" dirty="0" smtClean="0">
                <a:solidFill>
                  <a:schemeClr val="tx2"/>
                </a:solidFill>
              </a:rPr>
              <a:t>РФ. Она </a:t>
            </a:r>
            <a:r>
              <a:rPr lang="ru-RU" sz="1900" dirty="0">
                <a:solidFill>
                  <a:schemeClr val="tx2"/>
                </a:solidFill>
              </a:rPr>
              <a:t>не предполагает отказа в выплате </a:t>
            </a:r>
            <a:r>
              <a:rPr lang="ru-RU" sz="1900" dirty="0" smtClean="0">
                <a:solidFill>
                  <a:schemeClr val="tx2"/>
                </a:solidFill>
              </a:rPr>
              <a:t>выходного </a:t>
            </a:r>
            <a:r>
              <a:rPr lang="ru-RU" sz="1900" dirty="0">
                <a:solidFill>
                  <a:schemeClr val="tx2"/>
                </a:solidFill>
              </a:rPr>
              <a:t>пособия, предусмотренного </a:t>
            </a:r>
            <a:r>
              <a:rPr lang="ru-RU" sz="1900" dirty="0" smtClean="0">
                <a:solidFill>
                  <a:schemeClr val="tx2"/>
                </a:solidFill>
              </a:rPr>
              <a:t>тр. </a:t>
            </a:r>
            <a:r>
              <a:rPr lang="ru-RU" sz="1900" dirty="0">
                <a:solidFill>
                  <a:schemeClr val="tx2"/>
                </a:solidFill>
              </a:rPr>
              <a:t>договором и (</a:t>
            </a:r>
            <a:r>
              <a:rPr lang="ru-RU" sz="1900" u="sng" dirty="0">
                <a:solidFill>
                  <a:schemeClr val="tx2"/>
                </a:solidFill>
              </a:rPr>
              <a:t>ИЛИ</a:t>
            </a:r>
            <a:r>
              <a:rPr lang="ru-RU" sz="1900" dirty="0">
                <a:solidFill>
                  <a:schemeClr val="tx2"/>
                </a:solidFill>
              </a:rPr>
              <a:t>) соглашением о его расторжении.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По закону работодатель не обязан выплачивать работнику </a:t>
            </a:r>
            <a:r>
              <a:rPr lang="ru-RU" sz="1900" dirty="0" smtClean="0">
                <a:solidFill>
                  <a:schemeClr val="tx2"/>
                </a:solidFill>
              </a:rPr>
              <a:t>такое выходное пособие, но оно </a:t>
            </a:r>
            <a:r>
              <a:rPr lang="ru-RU" sz="1900" dirty="0">
                <a:solidFill>
                  <a:schemeClr val="tx2"/>
                </a:solidFill>
              </a:rPr>
              <a:t>может быть включено как в трудовой договор, так и в соглашение о его расторжении. В этом случае односторонний отказ работодателя от исполнения добровольно принятого на себя обязательства лишает работника </a:t>
            </a:r>
            <a:r>
              <a:rPr lang="ru-RU" sz="1900" dirty="0" smtClean="0">
                <a:solidFill>
                  <a:schemeClr val="tx2"/>
                </a:solidFill>
              </a:rPr>
              <a:t>денег, </a:t>
            </a:r>
            <a:r>
              <a:rPr lang="ru-RU" sz="1900" dirty="0">
                <a:solidFill>
                  <a:schemeClr val="tx2"/>
                </a:solidFill>
              </a:rPr>
              <a:t>на получение которых он правомерно рассчитывал.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Если руководитель организации при подписании </a:t>
            </a:r>
            <a:r>
              <a:rPr lang="ru-RU" sz="1900" dirty="0" smtClean="0">
                <a:solidFill>
                  <a:schemeClr val="tx2"/>
                </a:solidFill>
              </a:rPr>
              <a:t>документов </a:t>
            </a:r>
            <a:r>
              <a:rPr lang="ru-RU" sz="1900" dirty="0">
                <a:solidFill>
                  <a:schemeClr val="tx2"/>
                </a:solidFill>
              </a:rPr>
              <a:t>действовал недобросовестно и неразумно, без учета финансовых возможностей организации и вопреки ее интересам, то он и должен нести ответственность за причиненные </a:t>
            </a:r>
            <a:r>
              <a:rPr lang="ru-RU" sz="1900" dirty="0" smtClean="0">
                <a:solidFill>
                  <a:schemeClr val="tx2"/>
                </a:solidFill>
              </a:rPr>
              <a:t>убытки</a:t>
            </a:r>
            <a:r>
              <a:rPr lang="ru-RU" sz="1900" dirty="0">
                <a:solidFill>
                  <a:schemeClr val="tx2"/>
                </a:solidFill>
              </a:rPr>
              <a:t>. Суд не вправе отказать уволившемуся работнику во взыскании с работодателя согласованного выходного пособия.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Важные позиции КС РФ: </a:t>
            </a: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выходное пособие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2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</a:t>
            </a:r>
            <a:r>
              <a:rPr lang="ru-RU" sz="1900" b="1" dirty="0">
                <a:solidFill>
                  <a:schemeClr val="tx2"/>
                </a:solidFill>
              </a:rPr>
              <a:t>от 04.04.2024 №15-П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Восстановленный </a:t>
            </a:r>
            <a:r>
              <a:rPr lang="ru-RU" sz="1900" dirty="0">
                <a:solidFill>
                  <a:schemeClr val="tx2"/>
                </a:solidFill>
              </a:rPr>
              <a:t>на работе охранник обратился в КС РФ, оспаривая конституционность п</a:t>
            </a:r>
            <a:r>
              <a:rPr lang="ru-RU" sz="1900" dirty="0" smtClean="0">
                <a:solidFill>
                  <a:schemeClr val="tx2"/>
                </a:solidFill>
              </a:rPr>
              <a:t>. 1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395 </a:t>
            </a:r>
            <a:r>
              <a:rPr lang="ru-RU" sz="1900" dirty="0">
                <a:solidFill>
                  <a:schemeClr val="tx2"/>
                </a:solidFill>
              </a:rPr>
              <a:t>ГК РФ. </a:t>
            </a:r>
            <a:r>
              <a:rPr lang="ru-RU" sz="1900" dirty="0" smtClean="0">
                <a:solidFill>
                  <a:schemeClr val="tx2"/>
                </a:solidFill>
              </a:rPr>
              <a:t>Суды отказали ему во взыскании процентов </a:t>
            </a:r>
            <a:r>
              <a:rPr lang="ru-RU" sz="1900" dirty="0">
                <a:solidFill>
                  <a:schemeClr val="tx2"/>
                </a:solidFill>
              </a:rPr>
              <a:t>за задержку выплат, присужденных ему судом (средний заработок за время вынужденного прогула</a:t>
            </a:r>
            <a:r>
              <a:rPr lang="ru-RU" sz="1900" dirty="0" smtClean="0">
                <a:solidFill>
                  <a:schemeClr val="tx2"/>
                </a:solidFill>
              </a:rPr>
              <a:t>, моральный вред, </a:t>
            </a:r>
            <a:r>
              <a:rPr lang="ru-RU" sz="1900" dirty="0">
                <a:solidFill>
                  <a:schemeClr val="tx2"/>
                </a:solidFill>
              </a:rPr>
              <a:t>судебные расходы). </a:t>
            </a:r>
            <a:r>
              <a:rPr lang="ru-RU" sz="1900" dirty="0" smtClean="0">
                <a:solidFill>
                  <a:schemeClr val="tx2"/>
                </a:solidFill>
              </a:rPr>
              <a:t>Ранее ему отказали в компенсации по ст. 236 ТК РФ, т. к. </a:t>
            </a:r>
            <a:r>
              <a:rPr lang="ru-RU" sz="1900" dirty="0">
                <a:solidFill>
                  <a:schemeClr val="tx2"/>
                </a:solidFill>
              </a:rPr>
              <a:t>ответственность </a:t>
            </a:r>
            <a:r>
              <a:rPr lang="ru-RU" sz="1900" dirty="0" smtClean="0">
                <a:solidFill>
                  <a:schemeClr val="tx2"/>
                </a:solidFill>
              </a:rPr>
              <a:t>за </a:t>
            </a:r>
            <a:r>
              <a:rPr lang="ru-RU" sz="1900" dirty="0">
                <a:solidFill>
                  <a:schemeClr val="tx2"/>
                </a:solidFill>
              </a:rPr>
              <a:t>несвоевременное исполнение решения суда этой нормой не предусмотрена.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КС </a:t>
            </a:r>
            <a:r>
              <a:rPr lang="ru-RU" sz="1900" dirty="0">
                <a:solidFill>
                  <a:schemeClr val="tx2"/>
                </a:solidFill>
              </a:rPr>
              <a:t>РФ: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ст. 395 </a:t>
            </a:r>
            <a:r>
              <a:rPr lang="ru-RU" sz="1900" dirty="0">
                <a:solidFill>
                  <a:schemeClr val="tx2"/>
                </a:solidFill>
              </a:rPr>
              <a:t>ГК РФ не </a:t>
            </a:r>
            <a:r>
              <a:rPr lang="ru-RU" sz="1900" dirty="0" smtClean="0">
                <a:solidFill>
                  <a:schemeClr val="tx2"/>
                </a:solidFill>
              </a:rPr>
              <a:t>применима </a:t>
            </a:r>
            <a:r>
              <a:rPr lang="ru-RU" sz="1900" dirty="0">
                <a:solidFill>
                  <a:schemeClr val="tx2"/>
                </a:solidFill>
              </a:rPr>
              <a:t>к отношениям, связанным с уплатой работодателем в пользу работника процентов за несвоевременное исполнение решения </a:t>
            </a:r>
            <a:r>
              <a:rPr lang="ru-RU" sz="1900" dirty="0" smtClean="0">
                <a:solidFill>
                  <a:schemeClr val="tx2"/>
                </a:solidFill>
              </a:rPr>
              <a:t>суда;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на </a:t>
            </a:r>
            <a:r>
              <a:rPr lang="ru-RU" sz="1900" dirty="0">
                <a:solidFill>
                  <a:schemeClr val="tx2"/>
                </a:solidFill>
              </a:rPr>
              <a:t>обеспечение защиты </a:t>
            </a:r>
            <a:r>
              <a:rPr lang="ru-RU" sz="1900" dirty="0" smtClean="0">
                <a:solidFill>
                  <a:schemeClr val="tx2"/>
                </a:solidFill>
              </a:rPr>
              <a:t>трудовых </a:t>
            </a:r>
            <a:r>
              <a:rPr lang="ru-RU" sz="1900" dirty="0">
                <a:solidFill>
                  <a:schemeClr val="tx2"/>
                </a:solidFill>
              </a:rPr>
              <a:t>прав работников </a:t>
            </a:r>
            <a:r>
              <a:rPr lang="ru-RU" sz="1900" dirty="0" smtClean="0">
                <a:solidFill>
                  <a:schemeClr val="tx2"/>
                </a:solidFill>
              </a:rPr>
              <a:t>направлена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236 </a:t>
            </a:r>
            <a:r>
              <a:rPr lang="ru-RU" sz="1900" dirty="0">
                <a:solidFill>
                  <a:schemeClr val="tx2"/>
                </a:solidFill>
              </a:rPr>
              <a:t>ТК РФ, поэтому работник имеет право на применение предусмотренного ею компенсационного механизма и в случаях неисполнения решения суда о выплате среднего заработка и компенсации морального вреда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Важные позиции КС РФ: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ru-RU" sz="3000" b="1" noProof="0" dirty="0" smtClean="0">
                <a:solidFill>
                  <a:prstClr val="white"/>
                </a:solidFill>
                <a:latin typeface="Calibri"/>
              </a:rPr>
              <a:t>ст. 236 и восстановление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20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от </a:t>
            </a:r>
            <a:r>
              <a:rPr lang="ru-RU" sz="1900" b="1" dirty="0">
                <a:solidFill>
                  <a:schemeClr val="tx2"/>
                </a:solidFill>
              </a:rPr>
              <a:t>27.04.2024 №</a:t>
            </a:r>
            <a:r>
              <a:rPr lang="ru-RU" sz="1900" b="1" dirty="0" smtClean="0">
                <a:solidFill>
                  <a:schemeClr val="tx2"/>
                </a:solidFill>
              </a:rPr>
              <a:t>22-П</a:t>
            </a:r>
            <a:r>
              <a:rPr lang="ru-RU" sz="1900" dirty="0" smtClean="0">
                <a:solidFill>
                  <a:schemeClr val="tx2"/>
                </a:solidFill>
              </a:rPr>
              <a:t>: ч. 1-4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74 </a:t>
            </a:r>
            <a:r>
              <a:rPr lang="ru-RU" sz="1900" dirty="0">
                <a:solidFill>
                  <a:schemeClr val="tx2"/>
                </a:solidFill>
              </a:rPr>
              <a:t>и п</a:t>
            </a:r>
            <a:r>
              <a:rPr lang="ru-RU" sz="1900" dirty="0" smtClean="0">
                <a:solidFill>
                  <a:schemeClr val="tx2"/>
                </a:solidFill>
              </a:rPr>
              <a:t>. 7 </a:t>
            </a:r>
            <a:r>
              <a:rPr lang="ru-RU" sz="1900" dirty="0">
                <a:solidFill>
                  <a:schemeClr val="tx2"/>
                </a:solidFill>
              </a:rPr>
              <a:t>ч</a:t>
            </a:r>
            <a:r>
              <a:rPr lang="ru-RU" sz="1900" dirty="0" smtClean="0">
                <a:solidFill>
                  <a:schemeClr val="tx2"/>
                </a:solidFill>
              </a:rPr>
              <a:t>. 1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77 </a:t>
            </a:r>
            <a:r>
              <a:rPr lang="ru-RU" sz="1900" dirty="0">
                <a:solidFill>
                  <a:schemeClr val="tx2"/>
                </a:solidFill>
              </a:rPr>
              <a:t>ТК </a:t>
            </a:r>
            <a:r>
              <a:rPr lang="ru-RU" sz="1900" dirty="0" smtClean="0">
                <a:solidFill>
                  <a:schemeClr val="tx2"/>
                </a:solidFill>
              </a:rPr>
              <a:t>РФ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Работник </a:t>
            </a:r>
            <a:r>
              <a:rPr lang="ru-RU" sz="1900" dirty="0">
                <a:solidFill>
                  <a:schemeClr val="tx2"/>
                </a:solidFill>
              </a:rPr>
              <a:t>трудился в Красноярске, </a:t>
            </a:r>
            <a:r>
              <a:rPr lang="ru-RU" sz="1900" dirty="0" smtClean="0">
                <a:solidFill>
                  <a:schemeClr val="tx2"/>
                </a:solidFill>
              </a:rPr>
              <a:t>а </a:t>
            </a:r>
            <a:r>
              <a:rPr lang="ru-RU" sz="1900" dirty="0">
                <a:solidFill>
                  <a:schemeClr val="tx2"/>
                </a:solidFill>
              </a:rPr>
              <a:t>работодатель располагался в другой местности. Работа в Красноярске была обусловлена курированием строительства школы и больницы. Позднее работник  был уведомлен, что в связи со структурной реорганизацией его рабочее место переносится по месту нахождения работодателя. </a:t>
            </a:r>
            <a:r>
              <a:rPr lang="ru-RU" sz="1900" dirty="0" smtClean="0">
                <a:solidFill>
                  <a:schemeClr val="tx2"/>
                </a:solidFill>
              </a:rPr>
              <a:t>Работник </a:t>
            </a:r>
            <a:r>
              <a:rPr lang="ru-RU" sz="1900" dirty="0">
                <a:solidFill>
                  <a:schemeClr val="tx2"/>
                </a:solidFill>
              </a:rPr>
              <a:t>отказался ввиду неготовности к переезду. Других вакансий в Красноярске у работодателя не было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КС РФ: ТК </a:t>
            </a:r>
            <a:r>
              <a:rPr lang="ru-RU" sz="1900" dirty="0">
                <a:solidFill>
                  <a:schemeClr val="tx2"/>
                </a:solidFill>
              </a:rPr>
              <a:t>РФ не </a:t>
            </a:r>
            <a:r>
              <a:rPr lang="ru-RU" sz="1900" dirty="0" smtClean="0">
                <a:solidFill>
                  <a:schemeClr val="tx2"/>
                </a:solidFill>
              </a:rPr>
              <a:t>предполагает </a:t>
            </a:r>
            <a:r>
              <a:rPr lang="ru-RU" sz="1900" dirty="0">
                <a:solidFill>
                  <a:schemeClr val="tx2"/>
                </a:solidFill>
              </a:rPr>
              <a:t>изменения работодателем в одностороннем порядке условия трудового договора о рабочем </a:t>
            </a:r>
            <a:r>
              <a:rPr lang="ru-RU" sz="1900" dirty="0" smtClean="0">
                <a:solidFill>
                  <a:schemeClr val="tx2"/>
                </a:solidFill>
              </a:rPr>
              <a:t>месте, </a:t>
            </a:r>
            <a:r>
              <a:rPr lang="ru-RU" sz="1900" dirty="0">
                <a:solidFill>
                  <a:schemeClr val="tx2"/>
                </a:solidFill>
              </a:rPr>
              <a:t>расположенном в другой, отличной от места нахождения работодателя, местности, если это сопряжено с изменением данной местности. Следовательно, нельзя и увольнять работника в случае его отказа от продолжения работы в иной местности, чем та, где он работал ранее, по п</a:t>
            </a:r>
            <a:r>
              <a:rPr lang="ru-RU" sz="1900" dirty="0" smtClean="0">
                <a:solidFill>
                  <a:schemeClr val="tx2"/>
                </a:solidFill>
              </a:rPr>
              <a:t>. 7 </a:t>
            </a:r>
            <a:r>
              <a:rPr lang="ru-RU" sz="1900" dirty="0">
                <a:solidFill>
                  <a:schemeClr val="tx2"/>
                </a:solidFill>
              </a:rPr>
              <a:t>ч</a:t>
            </a:r>
            <a:r>
              <a:rPr lang="ru-RU" sz="1900" dirty="0" smtClean="0">
                <a:solidFill>
                  <a:schemeClr val="tx2"/>
                </a:solidFill>
              </a:rPr>
              <a:t>. 1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77 </a:t>
            </a:r>
            <a:r>
              <a:rPr lang="ru-RU" sz="1900" dirty="0">
                <a:solidFill>
                  <a:schemeClr val="tx2"/>
                </a:solidFill>
              </a:rPr>
              <a:t>ТК РФ.</a:t>
            </a: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При отказе </a:t>
            </a:r>
            <a:r>
              <a:rPr lang="ru-RU" sz="1900" dirty="0" smtClean="0">
                <a:solidFill>
                  <a:schemeClr val="tx2"/>
                </a:solidFill>
              </a:rPr>
              <a:t>от </a:t>
            </a:r>
            <a:r>
              <a:rPr lang="ru-RU" sz="1900" dirty="0">
                <a:solidFill>
                  <a:schemeClr val="tx2"/>
                </a:solidFill>
              </a:rPr>
              <a:t>продолжения работы в другой местности, </a:t>
            </a:r>
            <a:r>
              <a:rPr lang="ru-RU" sz="1900" dirty="0" smtClean="0">
                <a:solidFill>
                  <a:schemeClr val="tx2"/>
                </a:solidFill>
              </a:rPr>
              <a:t>увольнение </a:t>
            </a:r>
            <a:r>
              <a:rPr lang="ru-RU" sz="1900" dirty="0">
                <a:solidFill>
                  <a:schemeClr val="tx2"/>
                </a:solidFill>
              </a:rPr>
              <a:t>должно осуществляться по правилам, предусмотренным для </a:t>
            </a:r>
            <a:r>
              <a:rPr lang="ru-RU" sz="1900" dirty="0" smtClean="0">
                <a:solidFill>
                  <a:schemeClr val="tx2"/>
                </a:solidFill>
              </a:rPr>
              <a:t>ликвидации организации (п. 1 </a:t>
            </a:r>
            <a:r>
              <a:rPr lang="ru-RU" sz="1900" dirty="0">
                <a:solidFill>
                  <a:schemeClr val="tx2"/>
                </a:solidFill>
              </a:rPr>
              <a:t>ч</a:t>
            </a:r>
            <a:r>
              <a:rPr lang="ru-RU" sz="1900" dirty="0" smtClean="0">
                <a:solidFill>
                  <a:schemeClr val="tx2"/>
                </a:solidFill>
              </a:rPr>
              <a:t>. 1 </a:t>
            </a:r>
            <a:r>
              <a:rPr lang="ru-RU" sz="1900" dirty="0">
                <a:solidFill>
                  <a:schemeClr val="tx2"/>
                </a:solidFill>
              </a:rPr>
              <a:t>ст</a:t>
            </a:r>
            <a:r>
              <a:rPr lang="ru-RU" sz="1900" dirty="0" smtClean="0">
                <a:solidFill>
                  <a:schemeClr val="tx2"/>
                </a:solidFill>
              </a:rPr>
              <a:t>. 81 </a:t>
            </a:r>
            <a:r>
              <a:rPr lang="ru-RU" sz="1900" dirty="0">
                <a:solidFill>
                  <a:schemeClr val="tx2"/>
                </a:solidFill>
              </a:rPr>
              <a:t>ТК </a:t>
            </a:r>
            <a:r>
              <a:rPr lang="ru-RU" sz="1900" dirty="0" smtClean="0">
                <a:solidFill>
                  <a:schemeClr val="tx2"/>
                </a:solidFill>
              </a:rPr>
              <a:t>РФ), </a:t>
            </a:r>
            <a:r>
              <a:rPr lang="ru-RU" sz="1900" dirty="0">
                <a:solidFill>
                  <a:schemeClr val="tx2"/>
                </a:solidFill>
              </a:rPr>
              <a:t>с предоставлением соответствующих гарантий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Важные позиции КС РФ: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ru-RU" sz="3000" b="1" noProof="0" dirty="0" smtClean="0">
                <a:solidFill>
                  <a:prstClr val="white"/>
                </a:solidFill>
                <a:latin typeface="Calibri"/>
              </a:rPr>
              <a:t>место работы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763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от 14.11.2024 № 52-П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Конституция гарантирует каждому право на судебную защиту, которая должна  обеспечивать эффективность и своевременность восстановления нарушенных прав. Этим </a:t>
            </a:r>
            <a:r>
              <a:rPr lang="ru-RU" sz="1900" dirty="0" smtClean="0">
                <a:solidFill>
                  <a:schemeClr val="tx2"/>
                </a:solidFill>
              </a:rPr>
              <a:t>целям </a:t>
            </a:r>
            <a:r>
              <a:rPr lang="ru-RU" sz="1900" dirty="0">
                <a:solidFill>
                  <a:schemeClr val="tx2"/>
                </a:solidFill>
              </a:rPr>
              <a:t>служит судебная неустойка. Данная гарантия первоначально была предусмотрена </a:t>
            </a:r>
            <a:r>
              <a:rPr lang="ru-RU" sz="1900" dirty="0" smtClean="0">
                <a:solidFill>
                  <a:schemeClr val="tx2"/>
                </a:solidFill>
              </a:rPr>
              <a:t>ГК РФ, но </a:t>
            </a:r>
            <a:r>
              <a:rPr lang="ru-RU" sz="1900" dirty="0">
                <a:solidFill>
                  <a:schemeClr val="tx2"/>
                </a:solidFill>
              </a:rPr>
              <a:t>позднее она была закреплена в процессуальных кодексах и это стало предполагать ее более широкую область применения.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Несмотря </a:t>
            </a:r>
            <a:r>
              <a:rPr lang="ru-RU" sz="1900" dirty="0">
                <a:solidFill>
                  <a:schemeClr val="tx2"/>
                </a:solidFill>
              </a:rPr>
              <a:t>на существенную разницу гражданских и трудовых отношений, судебные споры по ним не имеют значимых различий, как и порядок исполнения судебных решений. Кроме того, закон не содержит оговорок о невозможности применения судебной неустойки в трудовых спорах.</a:t>
            </a: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КС РФ: ст</a:t>
            </a:r>
            <a:r>
              <a:rPr lang="ru-RU" sz="1900" dirty="0">
                <a:solidFill>
                  <a:schemeClr val="tx2"/>
                </a:solidFill>
              </a:rPr>
              <a:t>. 206 ГПК РФ </a:t>
            </a:r>
            <a:r>
              <a:rPr lang="ru-RU" sz="1900" dirty="0" smtClean="0">
                <a:solidFill>
                  <a:schemeClr val="tx2"/>
                </a:solidFill>
              </a:rPr>
              <a:t>не </a:t>
            </a:r>
            <a:r>
              <a:rPr lang="ru-RU" sz="1900" dirty="0">
                <a:solidFill>
                  <a:schemeClr val="tx2"/>
                </a:solidFill>
              </a:rPr>
              <a:t>исключает возможности присуждения по требованию работника судебной неустойки, подлежащей взысканию с работодателя на случай неисполнения судебного акта, обязывающего его совершить определенные действия, не связанные с передачей имущества или денежных сумм, в пользу </a:t>
            </a:r>
            <a:r>
              <a:rPr lang="ru-RU" sz="1900" dirty="0" smtClean="0">
                <a:solidFill>
                  <a:schemeClr val="tx2"/>
                </a:solidFill>
              </a:rPr>
              <a:t>работника.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Важные позиции КС РФ: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ru-RU" sz="3000" b="1" noProof="0" dirty="0" err="1" smtClean="0">
                <a:solidFill>
                  <a:prstClr val="white"/>
                </a:solidFill>
                <a:latin typeface="Calibri"/>
              </a:rPr>
              <a:t>астрент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42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от 22.11.2024 № 54-П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КС РФ признал ст</a:t>
            </a:r>
            <a:r>
              <a:rPr lang="ru-RU" sz="1900" dirty="0" smtClean="0">
                <a:solidFill>
                  <a:schemeClr val="tx2"/>
                </a:solidFill>
              </a:rPr>
              <a:t>. 318 </a:t>
            </a:r>
            <a:r>
              <a:rPr lang="ru-RU" sz="1900" dirty="0">
                <a:solidFill>
                  <a:schemeClr val="tx2"/>
                </a:solidFill>
              </a:rPr>
              <a:t>ТК РФ не соответствующей Конституции РФ в той мере, в какой она лишает работника, уволенного в связи с ликвидацией организации либо сокращением, права на сохранение среднего заработка за период трудоустройства лишь по причине того, что этот работник продолжает выполнять иную оплачиваемую работу у другого работодателя, которая на момент увольнения являлась для него работой по совместительству.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Федеральному законодателю предписано внести в закон необходимые изменения не только в ст</a:t>
            </a:r>
            <a:r>
              <a:rPr lang="ru-RU" sz="1900" dirty="0" smtClean="0">
                <a:solidFill>
                  <a:schemeClr val="tx2"/>
                </a:solidFill>
              </a:rPr>
              <a:t>. 318 </a:t>
            </a:r>
            <a:r>
              <a:rPr lang="ru-RU" sz="1900" dirty="0">
                <a:solidFill>
                  <a:schemeClr val="tx2"/>
                </a:solidFill>
              </a:rPr>
              <a:t>ТК РФ, но и в ст</a:t>
            </a:r>
            <a:r>
              <a:rPr lang="ru-RU" sz="1900" dirty="0" smtClean="0">
                <a:solidFill>
                  <a:schemeClr val="tx2"/>
                </a:solidFill>
              </a:rPr>
              <a:t>. 178 </a:t>
            </a:r>
            <a:r>
              <a:rPr lang="ru-RU" sz="1900" dirty="0">
                <a:solidFill>
                  <a:schemeClr val="tx2"/>
                </a:solidFill>
              </a:rPr>
              <a:t>ТК РФ.</a:t>
            </a:r>
            <a:br>
              <a:rPr lang="ru-RU" sz="1900" dirty="0">
                <a:solidFill>
                  <a:schemeClr val="tx2"/>
                </a:solidFill>
              </a:rPr>
            </a:br>
            <a:r>
              <a:rPr lang="ru-RU" sz="1900" dirty="0">
                <a:solidFill>
                  <a:srgbClr val="00B050"/>
                </a:solidFill>
              </a:rPr>
              <a:t>Законопроект </a:t>
            </a:r>
            <a:r>
              <a:rPr lang="ru-RU" sz="1900" dirty="0" smtClean="0">
                <a:solidFill>
                  <a:srgbClr val="00B050"/>
                </a:solidFill>
              </a:rPr>
              <a:t>№ 902847-8</a:t>
            </a:r>
            <a:endParaRPr lang="ru-RU" sz="1900" dirty="0">
              <a:solidFill>
                <a:srgbClr val="00B05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Важные позиции КС РФ: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ru-RU" sz="3000" b="1" noProof="0" dirty="0" smtClean="0">
                <a:solidFill>
                  <a:prstClr val="white"/>
                </a:solidFill>
                <a:latin typeface="Calibri"/>
              </a:rPr>
              <a:t>сокращение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621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Постановление </a:t>
            </a:r>
            <a:r>
              <a:rPr lang="ru-RU" sz="1900" b="1" dirty="0">
                <a:solidFill>
                  <a:schemeClr val="tx2"/>
                </a:solidFill>
              </a:rPr>
              <a:t>от </a:t>
            </a:r>
            <a:r>
              <a:rPr lang="ru-RU" sz="1900" b="1" dirty="0" smtClean="0">
                <a:solidFill>
                  <a:schemeClr val="tx2"/>
                </a:solidFill>
              </a:rPr>
              <a:t>23.09.2024 №40-П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КС </a:t>
            </a:r>
            <a:r>
              <a:rPr lang="ru-RU" sz="1900" dirty="0">
                <a:solidFill>
                  <a:schemeClr val="tx2"/>
                </a:solidFill>
              </a:rPr>
              <a:t>РФ признал ст</a:t>
            </a:r>
            <a:r>
              <a:rPr lang="ru-RU" sz="1900" dirty="0" smtClean="0">
                <a:solidFill>
                  <a:schemeClr val="tx2"/>
                </a:solidFill>
              </a:rPr>
              <a:t>. 129</a:t>
            </a:r>
            <a:r>
              <a:rPr lang="ru-RU" sz="1900" dirty="0">
                <a:solidFill>
                  <a:schemeClr val="tx2"/>
                </a:solidFill>
              </a:rPr>
              <a:t>, 133, 133.1 ТК РФ не противоречащими Конституции </a:t>
            </a:r>
            <a:r>
              <a:rPr lang="ru-RU" sz="1900" dirty="0" smtClean="0">
                <a:solidFill>
                  <a:schemeClr val="tx2"/>
                </a:solidFill>
              </a:rPr>
              <a:t>РФ. Устанавливая </a:t>
            </a:r>
            <a:r>
              <a:rPr lang="ru-RU" sz="1900" dirty="0">
                <a:solidFill>
                  <a:schemeClr val="tx2"/>
                </a:solidFill>
              </a:rPr>
              <a:t>систему оплаты труда, работодатель должен обеспечить работнику, отработавшему за месяц норму рабочего времени и выполнившему норму труда, зарплату не ниже МРОТ. </a:t>
            </a:r>
            <a:r>
              <a:rPr lang="ru-RU" sz="1900" dirty="0" smtClean="0">
                <a:solidFill>
                  <a:schemeClr val="tx2"/>
                </a:solidFill>
              </a:rPr>
              <a:t>Повышенная </a:t>
            </a:r>
            <a:r>
              <a:rPr lang="ru-RU" sz="1900" dirty="0">
                <a:solidFill>
                  <a:schemeClr val="tx2"/>
                </a:solidFill>
              </a:rPr>
              <a:t>оплата </a:t>
            </a:r>
            <a:r>
              <a:rPr lang="ru-RU" sz="1900" dirty="0" smtClean="0">
                <a:solidFill>
                  <a:schemeClr val="tx2"/>
                </a:solidFill>
              </a:rPr>
              <a:t>работы </a:t>
            </a:r>
            <a:r>
              <a:rPr lang="ru-RU" sz="1900" dirty="0">
                <a:solidFill>
                  <a:schemeClr val="tx2"/>
                </a:solidFill>
              </a:rPr>
              <a:t>в условиях, отклоняющихся от нормальных, не может включаться в сумму зарплаты, не превышающей МРОТ. Иначе повышенная зарплата может не отличаться от оплаты труда лиц, работающих в обычных условиях. Это вело бы к несоразмерному ограничению трудовых прав лиц, работающих в условиях, отклоняющихся от нормальных, и противоречило бы принципам равенства и справедливости.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err="1" smtClean="0">
                <a:solidFill>
                  <a:schemeClr val="tx2"/>
                </a:solidFill>
              </a:rPr>
              <a:t>Пед</a:t>
            </a:r>
            <a:r>
              <a:rPr lang="ru-RU" sz="1900" dirty="0" smtClean="0">
                <a:solidFill>
                  <a:schemeClr val="tx2"/>
                </a:solidFill>
              </a:rPr>
              <a:t>. работа сверх </a:t>
            </a:r>
            <a:r>
              <a:rPr lang="ru-RU" sz="1900" dirty="0">
                <a:solidFill>
                  <a:schemeClr val="tx2"/>
                </a:solidFill>
              </a:rPr>
              <a:t>установленной </a:t>
            </a:r>
            <a:r>
              <a:rPr lang="ru-RU" sz="1900" dirty="0" smtClean="0">
                <a:solidFill>
                  <a:schemeClr val="tx2"/>
                </a:solidFill>
              </a:rPr>
              <a:t>нормы и работы, не </a:t>
            </a:r>
            <a:r>
              <a:rPr lang="ru-RU" sz="1900" dirty="0">
                <a:solidFill>
                  <a:schemeClr val="tx2"/>
                </a:solidFill>
              </a:rPr>
              <a:t>предусмотренные </a:t>
            </a:r>
            <a:r>
              <a:rPr lang="ru-RU" sz="1900" dirty="0" err="1" smtClean="0">
                <a:solidFill>
                  <a:schemeClr val="tx2"/>
                </a:solidFill>
              </a:rPr>
              <a:t>квал</a:t>
            </a:r>
            <a:r>
              <a:rPr lang="ru-RU" sz="1900" dirty="0" smtClean="0">
                <a:solidFill>
                  <a:schemeClr val="tx2"/>
                </a:solidFill>
              </a:rPr>
              <a:t>. </a:t>
            </a:r>
            <a:r>
              <a:rPr lang="ru-RU" sz="1900" dirty="0">
                <a:solidFill>
                  <a:schemeClr val="tx2"/>
                </a:solidFill>
              </a:rPr>
              <a:t>характеристиками, являются </a:t>
            </a:r>
            <a:r>
              <a:rPr lang="ru-RU" sz="1900" dirty="0" smtClean="0">
                <a:solidFill>
                  <a:schemeClr val="tx2"/>
                </a:solidFill>
              </a:rPr>
              <a:t>дополнительными и оплачиваются </a:t>
            </a:r>
            <a:r>
              <a:rPr lang="ru-RU" sz="1900" dirty="0">
                <a:solidFill>
                  <a:schemeClr val="tx2"/>
                </a:solidFill>
              </a:rPr>
              <a:t>отдельно. </a:t>
            </a:r>
            <a:r>
              <a:rPr lang="ru-RU" sz="1900" dirty="0" smtClean="0">
                <a:solidFill>
                  <a:schemeClr val="tx2"/>
                </a:solidFill>
              </a:rPr>
              <a:t>В </a:t>
            </a:r>
            <a:r>
              <a:rPr lang="ru-RU" sz="1900" dirty="0">
                <a:solidFill>
                  <a:schemeClr val="tx2"/>
                </a:solidFill>
              </a:rPr>
              <a:t>течение рабочего дня педагог выполняет </a:t>
            </a:r>
            <a:r>
              <a:rPr lang="ru-RU" sz="1900" dirty="0" smtClean="0">
                <a:solidFill>
                  <a:schemeClr val="tx2"/>
                </a:solidFill>
              </a:rPr>
              <a:t>как </a:t>
            </a:r>
            <a:r>
              <a:rPr lang="ru-RU" sz="1900" dirty="0">
                <a:solidFill>
                  <a:schemeClr val="tx2"/>
                </a:solidFill>
              </a:rPr>
              <a:t>основную трудовую функцию, так и </a:t>
            </a:r>
            <a:r>
              <a:rPr lang="ru-RU" sz="1900" dirty="0" smtClean="0">
                <a:solidFill>
                  <a:schemeClr val="tx2"/>
                </a:solidFill>
              </a:rPr>
              <a:t>доп. </a:t>
            </a:r>
            <a:r>
              <a:rPr lang="ru-RU" sz="1900" dirty="0">
                <a:solidFill>
                  <a:schemeClr val="tx2"/>
                </a:solidFill>
              </a:rPr>
              <a:t>работу. Т.е. труд становится интенсивнее, возрастает физиологическая и психоэмоциональная нагрузка, а это должно быть компенсировано.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Важные позиции КС РФ: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</a:t>
            </a:r>
            <a:r>
              <a:rPr lang="ru-RU" sz="3000" b="1" noProof="0" dirty="0" smtClean="0">
                <a:solidFill>
                  <a:prstClr val="white"/>
                </a:solidFill>
                <a:latin typeface="Calibri"/>
              </a:rPr>
              <a:t>снова про МРОТ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6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err="1" smtClean="0">
                <a:solidFill>
                  <a:schemeClr val="tx2"/>
                </a:solidFill>
              </a:rPr>
              <a:t>Опр</a:t>
            </a:r>
            <a:r>
              <a:rPr lang="ru-RU" sz="1900" b="1" dirty="0" smtClean="0">
                <a:solidFill>
                  <a:schemeClr val="tx2"/>
                </a:solidFill>
              </a:rPr>
              <a:t>-е </a:t>
            </a:r>
            <a:r>
              <a:rPr lang="ru-RU" sz="1900" b="1" dirty="0">
                <a:solidFill>
                  <a:schemeClr val="tx2"/>
                </a:solidFill>
              </a:rPr>
              <a:t>СК по гражданским делам </a:t>
            </a:r>
            <a:r>
              <a:rPr lang="ru-RU" sz="1900" b="1" dirty="0" smtClean="0">
                <a:solidFill>
                  <a:schemeClr val="tx2"/>
                </a:solidFill>
              </a:rPr>
              <a:t>ВС </a:t>
            </a:r>
            <a:r>
              <a:rPr lang="ru-RU" sz="1900" b="1" dirty="0">
                <a:solidFill>
                  <a:schemeClr val="tx2"/>
                </a:solidFill>
              </a:rPr>
              <a:t>РФ </a:t>
            </a:r>
            <a:r>
              <a:rPr lang="ru-RU" sz="1900" b="1" dirty="0" smtClean="0">
                <a:solidFill>
                  <a:schemeClr val="tx2"/>
                </a:solidFill>
              </a:rPr>
              <a:t>от 22.05.2023 № 32-КГПР23-4-К1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Прокурор </a:t>
            </a:r>
            <a:r>
              <a:rPr lang="ru-RU" sz="1900" dirty="0">
                <a:solidFill>
                  <a:schemeClr val="tx2"/>
                </a:solidFill>
              </a:rPr>
              <a:t>Саратовской обл. обратился с иском о перерасчете работникам МУП зарплаты и возложении на работодателя обязанности выплачивать зарплату </a:t>
            </a:r>
            <a:r>
              <a:rPr lang="ru-RU" sz="1900" dirty="0" smtClean="0">
                <a:solidFill>
                  <a:schemeClr val="tx2"/>
                </a:solidFill>
              </a:rPr>
              <a:t>в соответствии </a:t>
            </a:r>
            <a:r>
              <a:rPr lang="ru-RU" sz="1900" dirty="0">
                <a:solidFill>
                  <a:schemeClr val="tx2"/>
                </a:solidFill>
              </a:rPr>
              <a:t>с Отраслевым тарифным соглашением. </a:t>
            </a:r>
            <a:r>
              <a:rPr lang="ru-RU" sz="1900" dirty="0" smtClean="0">
                <a:solidFill>
                  <a:schemeClr val="tx2"/>
                </a:solidFill>
              </a:rPr>
              <a:t/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Суд отказал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smtClean="0">
                <a:solidFill>
                  <a:schemeClr val="tx2"/>
                </a:solidFill>
              </a:rPr>
              <a:t>апелляция </a:t>
            </a:r>
            <a:r>
              <a:rPr lang="ru-RU" sz="1900" dirty="0">
                <a:solidFill>
                  <a:schemeClr val="tx2"/>
                </a:solidFill>
              </a:rPr>
              <a:t>и </a:t>
            </a:r>
            <a:r>
              <a:rPr lang="ru-RU" sz="1900" dirty="0" smtClean="0">
                <a:solidFill>
                  <a:schemeClr val="tx2"/>
                </a:solidFill>
              </a:rPr>
              <a:t>кассация поддержали: </a:t>
            </a:r>
            <a:r>
              <a:rPr lang="ru-RU" sz="1900" dirty="0">
                <a:solidFill>
                  <a:schemeClr val="tx2"/>
                </a:solidFill>
              </a:rPr>
              <a:t>зарплата начислялась в соответствии с </a:t>
            </a:r>
            <a:r>
              <a:rPr lang="ru-RU" sz="1900" dirty="0" smtClean="0">
                <a:solidFill>
                  <a:schemeClr val="tx2"/>
                </a:solidFill>
              </a:rPr>
              <a:t>трудовыми договорами, </a:t>
            </a:r>
            <a:r>
              <a:rPr lang="ru-RU" sz="1900" dirty="0">
                <a:solidFill>
                  <a:schemeClr val="tx2"/>
                </a:solidFill>
              </a:rPr>
              <a:t>ее размер превышал </a:t>
            </a:r>
            <a:r>
              <a:rPr lang="ru-RU" sz="1900" dirty="0" smtClean="0">
                <a:solidFill>
                  <a:schemeClr val="tx2"/>
                </a:solidFill>
              </a:rPr>
              <a:t>минимальную </a:t>
            </a:r>
            <a:r>
              <a:rPr lang="ru-RU" sz="1900" dirty="0">
                <a:solidFill>
                  <a:schemeClr val="tx2"/>
                </a:solidFill>
              </a:rPr>
              <a:t>в Саратовской обл. и средний размер зарплаты по отрасли. 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ВС РФ отправил </a:t>
            </a:r>
            <a:r>
              <a:rPr lang="ru-RU" sz="1900" dirty="0" smtClean="0">
                <a:solidFill>
                  <a:schemeClr val="tx2"/>
                </a:solidFill>
              </a:rPr>
              <a:t>на </a:t>
            </a:r>
            <a:r>
              <a:rPr lang="ru-RU" sz="1900" dirty="0">
                <a:solidFill>
                  <a:schemeClr val="tx2"/>
                </a:solidFill>
              </a:rPr>
              <a:t>пересмотр: </a:t>
            </a:r>
            <a:r>
              <a:rPr lang="ru-RU" sz="1900" dirty="0" smtClean="0">
                <a:solidFill>
                  <a:schemeClr val="tx2"/>
                </a:solidFill>
              </a:rPr>
              <a:t>не учли, </a:t>
            </a:r>
            <a:r>
              <a:rPr lang="ru-RU" sz="1900" dirty="0">
                <a:solidFill>
                  <a:schemeClr val="tx2"/>
                </a:solidFill>
              </a:rPr>
              <a:t>что в силу ст.45 ТК РФ и Отраслевого тарифного соглашения в ЖКХ РФ на 2017-2019гг.  </a:t>
            </a:r>
            <a:r>
              <a:rPr lang="ru-RU" sz="1900" dirty="0" smtClean="0">
                <a:solidFill>
                  <a:schemeClr val="tx2"/>
                </a:solidFill>
              </a:rPr>
              <a:t>оно </a:t>
            </a:r>
            <a:r>
              <a:rPr lang="ru-RU" sz="1900" dirty="0">
                <a:solidFill>
                  <a:schemeClr val="tx2"/>
                </a:solidFill>
              </a:rPr>
              <a:t>является правовым актом и регулирует трудовые отношения наравне с </a:t>
            </a:r>
            <a:r>
              <a:rPr lang="ru-RU" sz="1900" dirty="0" smtClean="0">
                <a:solidFill>
                  <a:schemeClr val="tx2"/>
                </a:solidFill>
              </a:rPr>
              <a:t>ТК РФ.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МУП </a:t>
            </a:r>
            <a:r>
              <a:rPr lang="ru-RU" sz="1900" dirty="0">
                <a:solidFill>
                  <a:schemeClr val="tx2"/>
                </a:solidFill>
              </a:rPr>
              <a:t>в течение 30 к/дней со дня официального опубликования соглашения не представило мотивированный письменный отказ присоединиться к нему. В связи с этим соглашение (в </a:t>
            </a:r>
            <a:r>
              <a:rPr lang="ru-RU" sz="1900" dirty="0" err="1">
                <a:solidFill>
                  <a:schemeClr val="tx2"/>
                </a:solidFill>
              </a:rPr>
              <a:t>т.ч</a:t>
            </a:r>
            <a:r>
              <a:rPr lang="ru-RU" sz="1900" dirty="0">
                <a:solidFill>
                  <a:schemeClr val="tx2"/>
                </a:solidFill>
              </a:rPr>
              <a:t>. его положения о размере минимальной месячной тарифной ставки рабочих первого разряда) является </a:t>
            </a:r>
            <a:r>
              <a:rPr lang="ru-RU" sz="1900" dirty="0" smtClean="0">
                <a:solidFill>
                  <a:schemeClr val="tx2"/>
                </a:solidFill>
              </a:rPr>
              <a:t>для работодателя обязательным.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ВС РФ об отраслевых соглашениях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1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err="1" smtClean="0">
                <a:solidFill>
                  <a:schemeClr val="tx2"/>
                </a:solidFill>
              </a:rPr>
              <a:t>Опр</a:t>
            </a:r>
            <a:r>
              <a:rPr lang="ru-RU" sz="1900" b="1" dirty="0" smtClean="0">
                <a:solidFill>
                  <a:schemeClr val="tx2"/>
                </a:solidFill>
              </a:rPr>
              <a:t>-е Третьего </a:t>
            </a:r>
            <a:r>
              <a:rPr lang="ru-RU" sz="1900" b="1" dirty="0">
                <a:solidFill>
                  <a:schemeClr val="tx2"/>
                </a:solidFill>
              </a:rPr>
              <a:t>КСОЮ от 15.04.2024 </a:t>
            </a:r>
            <a:r>
              <a:rPr lang="ru-RU" sz="1900" b="1" dirty="0" smtClean="0">
                <a:solidFill>
                  <a:schemeClr val="tx2"/>
                </a:solidFill>
              </a:rPr>
              <a:t>№ 88-8867/2024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Работница </a:t>
            </a:r>
            <a:r>
              <a:rPr lang="ru-RU" sz="1900" dirty="0">
                <a:solidFill>
                  <a:schemeClr val="tx2"/>
                </a:solidFill>
              </a:rPr>
              <a:t>Водоканала (г. Воркута) потребовала повышения тарифной ставки с 01.01.2023 до размера, установленного Федеральным отраслевым тарифным соглашением в ЖКХ РФ на 2023–2025 годы, и сделать перерасчет за предыдущий период. </a:t>
            </a:r>
            <a:endParaRPr lang="ru-RU" sz="1900" dirty="0" smtClean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Водоканал </a:t>
            </a:r>
            <a:r>
              <a:rPr lang="ru-RU" sz="1900" dirty="0">
                <a:solidFill>
                  <a:schemeClr val="tx2"/>
                </a:solidFill>
              </a:rPr>
              <a:t>ссылался на своевременно направленный отказ от присоединения к </a:t>
            </a:r>
            <a:r>
              <a:rPr lang="ru-RU" sz="1900" dirty="0" smtClean="0">
                <a:solidFill>
                  <a:schemeClr val="tx2"/>
                </a:solidFill>
              </a:rPr>
              <a:t>ФОС =</a:t>
            </a:r>
            <a:r>
              <a:rPr lang="en-US" sz="1900" dirty="0" smtClean="0">
                <a:solidFill>
                  <a:schemeClr val="tx2"/>
                </a:solidFill>
              </a:rPr>
              <a:t>&gt;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dirty="0">
                <a:solidFill>
                  <a:schemeClr val="tx2"/>
                </a:solidFill>
              </a:rPr>
              <a:t>действие </a:t>
            </a:r>
            <a:r>
              <a:rPr lang="ru-RU" sz="1900" dirty="0" smtClean="0">
                <a:solidFill>
                  <a:schemeClr val="tx2"/>
                </a:solidFill>
              </a:rPr>
              <a:t>ФОС </a:t>
            </a:r>
            <a:r>
              <a:rPr lang="ru-RU" sz="1900" dirty="0">
                <a:solidFill>
                  <a:schemeClr val="tx2"/>
                </a:solidFill>
              </a:rPr>
              <a:t>на него не распространяется.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Суды иск удовлетворили: </a:t>
            </a:r>
            <a:r>
              <a:rPr lang="ru-RU" sz="1900" dirty="0">
                <a:solidFill>
                  <a:schemeClr val="tx2"/>
                </a:solidFill>
              </a:rPr>
              <a:t>в нарушение ч.9 ст.48 ТК РФ к отказу не </a:t>
            </a:r>
            <a:r>
              <a:rPr lang="ru-RU" sz="1900" dirty="0" smtClean="0">
                <a:solidFill>
                  <a:schemeClr val="tx2"/>
                </a:solidFill>
              </a:rPr>
              <a:t>был приложен </a:t>
            </a:r>
            <a:r>
              <a:rPr lang="ru-RU" sz="1900" dirty="0">
                <a:solidFill>
                  <a:schemeClr val="tx2"/>
                </a:solidFill>
              </a:rPr>
              <a:t>протокол консультаций с выборным органом первичной профсоюзной организации, то есть процедура не соблюдена. Следовательно, </a:t>
            </a:r>
            <a:r>
              <a:rPr lang="ru-RU" sz="1900" dirty="0" smtClean="0">
                <a:solidFill>
                  <a:schemeClr val="tx2"/>
                </a:solidFill>
              </a:rPr>
              <a:t>ФОС </a:t>
            </a:r>
            <a:r>
              <a:rPr lang="ru-RU" sz="1900" dirty="0">
                <a:solidFill>
                  <a:schemeClr val="tx2"/>
                </a:solidFill>
              </a:rPr>
              <a:t>для Водоканала стало </a:t>
            </a:r>
            <a:r>
              <a:rPr lang="ru-RU" sz="1900" dirty="0" smtClean="0">
                <a:solidFill>
                  <a:schemeClr val="tx2"/>
                </a:solidFill>
              </a:rPr>
              <a:t>обязательным.</a:t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Кассационный суд: </a:t>
            </a:r>
            <a:r>
              <a:rPr lang="ru-RU" sz="1900" dirty="0">
                <a:solidFill>
                  <a:schemeClr val="tx2"/>
                </a:solidFill>
              </a:rPr>
              <a:t>несмотря на объективные экономические причины для отказа несоблюдение установленной процедуры влечет за собой распространение действия </a:t>
            </a:r>
            <a:r>
              <a:rPr lang="ru-RU" sz="1900" dirty="0" smtClean="0">
                <a:solidFill>
                  <a:schemeClr val="tx2"/>
                </a:solidFill>
              </a:rPr>
              <a:t>ФОС </a:t>
            </a:r>
            <a:r>
              <a:rPr lang="ru-RU" sz="1900" dirty="0">
                <a:solidFill>
                  <a:schemeClr val="tx2"/>
                </a:solidFill>
              </a:rPr>
              <a:t>на работодателя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КСОЮ об отраслевых соглашениях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Период </a:t>
            </a:r>
            <a:r>
              <a:rPr lang="ru-RU" sz="1900" b="1" dirty="0">
                <a:solidFill>
                  <a:schemeClr val="tx2"/>
                </a:solidFill>
              </a:rPr>
              <a:t>приостановления включается</a:t>
            </a:r>
            <a:r>
              <a:rPr lang="ru-RU" sz="1900" dirty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в трудовой </a:t>
            </a:r>
            <a:r>
              <a:rPr lang="ru-RU" sz="1900" dirty="0" smtClean="0">
                <a:solidFill>
                  <a:schemeClr val="tx2"/>
                </a:solidFill>
              </a:rPr>
              <a:t>стаж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в стаж работы по специальности (</a:t>
            </a:r>
            <a:r>
              <a:rPr lang="ru-RU" sz="1900" dirty="0" err="1">
                <a:solidFill>
                  <a:schemeClr val="tx2"/>
                </a:solidFill>
              </a:rPr>
              <a:t>кр</a:t>
            </a:r>
            <a:r>
              <a:rPr lang="ru-RU" sz="1900" dirty="0">
                <a:solidFill>
                  <a:schemeClr val="tx2"/>
                </a:solidFill>
              </a:rPr>
              <a:t>. досрочного назначения пенсии</a:t>
            </a:r>
            <a:r>
              <a:rPr lang="ru-RU" sz="1900" dirty="0" smtClean="0">
                <a:solidFill>
                  <a:schemeClr val="tx2"/>
                </a:solidFill>
              </a:rPr>
              <a:t>)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в стаж, дающий право на </a:t>
            </a:r>
            <a:r>
              <a:rPr lang="ru-RU" sz="1900" dirty="0" smtClean="0">
                <a:solidFill>
                  <a:schemeClr val="tx2"/>
                </a:solidFill>
              </a:rPr>
              <a:t>отпуск          </a:t>
            </a:r>
            <a:r>
              <a:rPr lang="ru-RU" sz="1900" i="1" dirty="0" smtClean="0">
                <a:solidFill>
                  <a:srgbClr val="FF0000"/>
                </a:solidFill>
              </a:rPr>
              <a:t>какой?</a:t>
            </a:r>
            <a:endParaRPr lang="ru-RU" sz="1900" i="1" dirty="0">
              <a:solidFill>
                <a:srgbClr val="FF0000"/>
              </a:solidFill>
            </a:endParaRP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Стаж участников СВО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87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900" b="1" dirty="0" err="1" smtClean="0">
                <a:solidFill>
                  <a:schemeClr val="tx2"/>
                </a:solidFill>
              </a:rPr>
              <a:t>Опр</a:t>
            </a:r>
            <a:r>
              <a:rPr lang="ru-RU" sz="1900" b="1" dirty="0" smtClean="0">
                <a:solidFill>
                  <a:schemeClr val="tx2"/>
                </a:solidFill>
              </a:rPr>
              <a:t>-е Третьего </a:t>
            </a:r>
            <a:r>
              <a:rPr lang="ru-RU" sz="1900" b="1" dirty="0">
                <a:solidFill>
                  <a:schemeClr val="tx2"/>
                </a:solidFill>
              </a:rPr>
              <a:t>КСОЮ от 24.04.2024 </a:t>
            </a:r>
            <a:r>
              <a:rPr lang="ru-RU" sz="1900" b="1" dirty="0" smtClean="0">
                <a:solidFill>
                  <a:schemeClr val="tx2"/>
                </a:solidFill>
              </a:rPr>
              <a:t>№ 8Г-6204/2024</a:t>
            </a:r>
            <a:endParaRPr lang="ru-RU" sz="1900" b="1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Профсоюзу </a:t>
            </a:r>
            <a:r>
              <a:rPr lang="ru-RU" sz="1900" dirty="0">
                <a:solidFill>
                  <a:schemeClr val="tx2"/>
                </a:solidFill>
              </a:rPr>
              <a:t>стало известно о </a:t>
            </a:r>
            <a:r>
              <a:rPr lang="ru-RU" sz="1900" dirty="0" smtClean="0">
                <a:solidFill>
                  <a:schemeClr val="tx2"/>
                </a:solidFill>
              </a:rPr>
              <a:t>сокращении лаборатории, он </a:t>
            </a:r>
            <a:r>
              <a:rPr lang="ru-RU" sz="1900" dirty="0">
                <a:solidFill>
                  <a:schemeClr val="tx2"/>
                </a:solidFill>
              </a:rPr>
              <a:t>запросил ряд документов, </a:t>
            </a:r>
            <a:r>
              <a:rPr lang="ru-RU" sz="1900" dirty="0" smtClean="0">
                <a:solidFill>
                  <a:schemeClr val="tx2"/>
                </a:solidFill>
              </a:rPr>
              <a:t>вкл. </a:t>
            </a:r>
            <a:r>
              <a:rPr lang="ru-RU" sz="1900" dirty="0">
                <a:solidFill>
                  <a:schemeClr val="tx2"/>
                </a:solidFill>
              </a:rPr>
              <a:t>отчет о количестве </a:t>
            </a:r>
            <a:r>
              <a:rPr lang="ru-RU" sz="1900" dirty="0" smtClean="0">
                <a:solidFill>
                  <a:schemeClr val="tx2"/>
                </a:solidFill>
              </a:rPr>
              <a:t>оказанных платных услуг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smtClean="0">
                <a:solidFill>
                  <a:schemeClr val="tx2"/>
                </a:solidFill>
              </a:rPr>
              <a:t>расходы </a:t>
            </a:r>
            <a:r>
              <a:rPr lang="ru-RU" sz="1900" dirty="0">
                <a:solidFill>
                  <a:schemeClr val="tx2"/>
                </a:solidFill>
              </a:rPr>
              <a:t>на содержание лаборатории, объемы ее работ, нормы и нормативы работ для работников лаборатории, штатное расписание, сведения о вакансиях и др. В </a:t>
            </a:r>
            <a:r>
              <a:rPr lang="ru-RU" sz="1900" dirty="0" smtClean="0">
                <a:solidFill>
                  <a:schemeClr val="tx2"/>
                </a:solidFill>
              </a:rPr>
              <a:t>ответ </a:t>
            </a:r>
            <a:r>
              <a:rPr lang="ru-RU" sz="1900" dirty="0">
                <a:solidFill>
                  <a:schemeClr val="tx2"/>
                </a:solidFill>
              </a:rPr>
              <a:t>получил только </a:t>
            </a:r>
            <a:r>
              <a:rPr lang="ru-RU" sz="1900" dirty="0" smtClean="0">
                <a:solidFill>
                  <a:schemeClr val="tx2"/>
                </a:solidFill>
              </a:rPr>
              <a:t>вакансии </a:t>
            </a:r>
            <a:r>
              <a:rPr lang="ru-RU" sz="1900" dirty="0">
                <a:solidFill>
                  <a:schemeClr val="tx2"/>
                </a:solidFill>
              </a:rPr>
              <a:t>и выписку из </a:t>
            </a:r>
            <a:r>
              <a:rPr lang="ru-RU" sz="1900" dirty="0" smtClean="0">
                <a:solidFill>
                  <a:schemeClr val="tx2"/>
                </a:solidFill>
              </a:rPr>
              <a:t>штатного. Обжаловал отказ.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/>
            <a:endParaRPr lang="ru-RU" sz="8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 smtClean="0">
                <a:solidFill>
                  <a:schemeClr val="tx2"/>
                </a:solidFill>
              </a:rPr>
              <a:t>Суд: у профсоюзов нет безусловного </a:t>
            </a:r>
            <a:r>
              <a:rPr lang="ru-RU" sz="1900" dirty="0">
                <a:solidFill>
                  <a:schemeClr val="tx2"/>
                </a:solidFill>
              </a:rPr>
              <a:t>права </a:t>
            </a:r>
            <a:r>
              <a:rPr lang="ru-RU" sz="1900" dirty="0" smtClean="0">
                <a:solidFill>
                  <a:schemeClr val="tx2"/>
                </a:solidFill>
              </a:rPr>
              <a:t>истребовать </a:t>
            </a:r>
            <a:r>
              <a:rPr lang="ru-RU" sz="1900" dirty="0">
                <a:solidFill>
                  <a:schemeClr val="tx2"/>
                </a:solidFill>
              </a:rPr>
              <a:t>у работодателя </a:t>
            </a:r>
            <a:r>
              <a:rPr lang="ru-RU" sz="1900" dirty="0" smtClean="0">
                <a:solidFill>
                  <a:schemeClr val="tx2"/>
                </a:solidFill>
              </a:rPr>
              <a:t>любые принимаемые </a:t>
            </a:r>
            <a:r>
              <a:rPr lang="ru-RU" sz="1900" dirty="0">
                <a:solidFill>
                  <a:schemeClr val="tx2"/>
                </a:solidFill>
              </a:rPr>
              <a:t>им </a:t>
            </a:r>
            <a:r>
              <a:rPr lang="ru-RU" sz="1900" dirty="0" smtClean="0">
                <a:solidFill>
                  <a:schemeClr val="tx2"/>
                </a:solidFill>
              </a:rPr>
              <a:t>документы. Часть запроса </a:t>
            </a:r>
            <a:r>
              <a:rPr lang="ru-RU" sz="1900" dirty="0">
                <a:solidFill>
                  <a:schemeClr val="tx2"/>
                </a:solidFill>
              </a:rPr>
              <a:t>относится к </a:t>
            </a:r>
            <a:r>
              <a:rPr lang="ru-RU" sz="1900" dirty="0" smtClean="0">
                <a:solidFill>
                  <a:schemeClr val="tx2"/>
                </a:solidFill>
              </a:rPr>
              <a:t>фин.-эк. </a:t>
            </a:r>
            <a:r>
              <a:rPr lang="ru-RU" sz="1900" dirty="0">
                <a:solidFill>
                  <a:schemeClr val="tx2"/>
                </a:solidFill>
              </a:rPr>
              <a:t>обоснованию сокращения. З</a:t>
            </a:r>
            <a:r>
              <a:rPr lang="ru-RU" sz="1900" dirty="0" smtClean="0">
                <a:solidFill>
                  <a:schemeClr val="tx2"/>
                </a:solidFill>
              </a:rPr>
              <a:t>акон </a:t>
            </a:r>
            <a:r>
              <a:rPr lang="ru-RU" sz="1900" dirty="0">
                <a:solidFill>
                  <a:schemeClr val="tx2"/>
                </a:solidFill>
              </a:rPr>
              <a:t>не </a:t>
            </a:r>
            <a:r>
              <a:rPr lang="ru-RU" sz="1900" dirty="0" smtClean="0">
                <a:solidFill>
                  <a:schemeClr val="tx2"/>
                </a:solidFill>
              </a:rPr>
              <a:t>обязывает </a:t>
            </a:r>
            <a:r>
              <a:rPr lang="ru-RU" sz="1900" dirty="0">
                <a:solidFill>
                  <a:schemeClr val="tx2"/>
                </a:solidFill>
              </a:rPr>
              <a:t>предоставлять </a:t>
            </a:r>
            <a:r>
              <a:rPr lang="ru-RU" sz="1900" dirty="0" smtClean="0">
                <a:solidFill>
                  <a:schemeClr val="tx2"/>
                </a:solidFill>
              </a:rPr>
              <a:t>документы</a:t>
            </a:r>
            <a:r>
              <a:rPr lang="ru-RU" sz="1900" dirty="0">
                <a:solidFill>
                  <a:schemeClr val="tx2"/>
                </a:solidFill>
              </a:rPr>
              <a:t>, обосновывающие причины </a:t>
            </a:r>
            <a:r>
              <a:rPr lang="ru-RU" sz="1900" dirty="0" smtClean="0">
                <a:solidFill>
                  <a:schemeClr val="tx2"/>
                </a:solidFill>
              </a:rPr>
              <a:t>сокращения. В компетенцию </a:t>
            </a:r>
            <a:r>
              <a:rPr lang="ru-RU" sz="1900" dirty="0">
                <a:solidFill>
                  <a:schemeClr val="tx2"/>
                </a:solidFill>
              </a:rPr>
              <a:t>профсоюза не входит проверка обоснованности и целесообразности сокращения, его </a:t>
            </a:r>
            <a:r>
              <a:rPr lang="ru-RU" sz="1900" dirty="0" smtClean="0">
                <a:solidFill>
                  <a:schemeClr val="tx2"/>
                </a:solidFill>
              </a:rPr>
              <a:t>задача – проверка </a:t>
            </a:r>
            <a:r>
              <a:rPr lang="ru-RU" sz="1900" dirty="0">
                <a:solidFill>
                  <a:schemeClr val="tx2"/>
                </a:solidFill>
              </a:rPr>
              <a:t>основания и соблюдение установленного порядка </a:t>
            </a:r>
            <a:r>
              <a:rPr lang="ru-RU" sz="1900" dirty="0" smtClean="0">
                <a:solidFill>
                  <a:schemeClr val="tx2"/>
                </a:solidFill>
              </a:rPr>
              <a:t>увольнения. Работники </a:t>
            </a:r>
            <a:r>
              <a:rPr lang="ru-RU" sz="1900" dirty="0">
                <a:solidFill>
                  <a:schemeClr val="tx2"/>
                </a:solidFill>
              </a:rPr>
              <a:t>и их </a:t>
            </a:r>
            <a:r>
              <a:rPr lang="ru-RU" sz="1900" dirty="0" smtClean="0">
                <a:solidFill>
                  <a:schemeClr val="tx2"/>
                </a:solidFill>
              </a:rPr>
              <a:t>представительный орган </a:t>
            </a:r>
            <a:r>
              <a:rPr lang="ru-RU" sz="1900" dirty="0">
                <a:solidFill>
                  <a:schemeClr val="tx2"/>
                </a:solidFill>
              </a:rPr>
              <a:t>могут </a:t>
            </a:r>
            <a:r>
              <a:rPr lang="ru-RU" sz="1900" dirty="0" smtClean="0">
                <a:solidFill>
                  <a:schemeClr val="tx2"/>
                </a:solidFill>
              </a:rPr>
              <a:t>проверять </a:t>
            </a:r>
            <a:r>
              <a:rPr lang="ru-RU" sz="1900" dirty="0">
                <a:solidFill>
                  <a:schemeClr val="tx2"/>
                </a:solidFill>
              </a:rPr>
              <a:t>лишь факты извещения работников о предстоящем увольнении, предложения </a:t>
            </a:r>
            <a:r>
              <a:rPr lang="ru-RU" sz="1900" dirty="0" smtClean="0">
                <a:solidFill>
                  <a:schemeClr val="tx2"/>
                </a:solidFill>
              </a:rPr>
              <a:t>вакансий, </a:t>
            </a:r>
            <a:r>
              <a:rPr lang="ru-RU" sz="1900" dirty="0">
                <a:solidFill>
                  <a:schemeClr val="tx2"/>
                </a:solidFill>
              </a:rPr>
              <a:t>но не порядок принятия работодателем решения о сокращении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КСОЮ о запросе информации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821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Запрет </a:t>
            </a:r>
            <a:r>
              <a:rPr lang="ru-RU" sz="2000" dirty="0">
                <a:solidFill>
                  <a:schemeClr val="tx2"/>
                </a:solidFill>
              </a:rPr>
              <a:t>отказа в приеме на работу по причинам, не связанным с деловыми качествами работника, и обязанность работодателя разъяснить причину отказа распространяются на занятие вакансии в порядке перевода (п.15).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При </a:t>
            </a:r>
            <a:r>
              <a:rPr lang="ru-RU" sz="2000" dirty="0">
                <a:solidFill>
                  <a:schemeClr val="tx2"/>
                </a:solidFill>
              </a:rPr>
              <a:t>споре о законности увольнения по собственному желанию суд должен установить добровольное и осознанное волеизъявление работника </a:t>
            </a:r>
            <a:r>
              <a:rPr lang="ru-RU" sz="2000" dirty="0" smtClean="0">
                <a:solidFill>
                  <a:schemeClr val="tx2"/>
                </a:solidFill>
              </a:rPr>
              <a:t>уволиться.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Эти </a:t>
            </a:r>
            <a:r>
              <a:rPr lang="ru-RU" sz="2000" dirty="0">
                <a:solidFill>
                  <a:schemeClr val="tx2"/>
                </a:solidFill>
              </a:rPr>
              <a:t>обстоятельства необходимо проверять и в случае, когда работник пытался отозвать заявление об увольнении после того, как увольнение состоялось (п.16).</a:t>
            </a:r>
          </a:p>
          <a:p>
            <a:pPr eaLnBrk="1" hangingPunct="1"/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Не </a:t>
            </a:r>
            <a:r>
              <a:rPr lang="ru-RU" sz="2000" dirty="0">
                <a:solidFill>
                  <a:schemeClr val="tx2"/>
                </a:solidFill>
              </a:rPr>
              <a:t>является нарушением незаполненная квота для трудоустройства инвалидов, если работодатель создал рабочие места, но не заполнил их по причине отсутствия обращений таких граждан (п.31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ВС РФ обзор №2 (2023)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3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1800" dirty="0" smtClean="0">
                <a:solidFill>
                  <a:schemeClr val="tx2"/>
                </a:solidFill>
              </a:rPr>
              <a:t>При </a:t>
            </a:r>
            <a:r>
              <a:rPr lang="ru-RU" sz="1800" dirty="0">
                <a:solidFill>
                  <a:schemeClr val="tx2"/>
                </a:solidFill>
              </a:rPr>
              <a:t>рассмотрении иска о защите чести, достоинства и деловой репутации наличие в высказывании оценочных суждений не исключает содержание в нем же утверждений о </a:t>
            </a:r>
            <a:r>
              <a:rPr lang="ru-RU" sz="1800" dirty="0" smtClean="0">
                <a:solidFill>
                  <a:schemeClr val="tx2"/>
                </a:solidFill>
              </a:rPr>
              <a:t>фактах. ВС </a:t>
            </a:r>
            <a:r>
              <a:rPr lang="ru-RU" sz="1800" dirty="0">
                <a:solidFill>
                  <a:schemeClr val="tx2"/>
                </a:solidFill>
              </a:rPr>
              <a:t>выявил ошибку при рассмотрении иска врача: суды не оценили, можно ли проверить высказывания о нарушении графика </a:t>
            </a:r>
            <a:r>
              <a:rPr lang="ru-RU" sz="1800" dirty="0" smtClean="0">
                <a:solidFill>
                  <a:schemeClr val="tx2"/>
                </a:solidFill>
              </a:rPr>
              <a:t>приема, неправильном </a:t>
            </a:r>
            <a:r>
              <a:rPr lang="ru-RU" sz="1800" dirty="0">
                <a:solidFill>
                  <a:schemeClr val="tx2"/>
                </a:solidFill>
              </a:rPr>
              <a:t>оформлении больничного, </a:t>
            </a:r>
            <a:r>
              <a:rPr lang="ru-RU" sz="1800" dirty="0" smtClean="0">
                <a:solidFill>
                  <a:schemeClr val="tx2"/>
                </a:solidFill>
              </a:rPr>
              <a:t>назначении </a:t>
            </a:r>
            <a:r>
              <a:rPr lang="ru-RU" sz="1800" dirty="0">
                <a:solidFill>
                  <a:schemeClr val="tx2"/>
                </a:solidFill>
              </a:rPr>
              <a:t>лекарств </a:t>
            </a:r>
            <a:r>
              <a:rPr lang="ru-RU" sz="1800" dirty="0" smtClean="0">
                <a:solidFill>
                  <a:schemeClr val="tx2"/>
                </a:solidFill>
              </a:rPr>
              <a:t>при наличии аллергии, нарушении </a:t>
            </a:r>
            <a:r>
              <a:rPr lang="ru-RU" sz="1800" dirty="0">
                <a:solidFill>
                  <a:schemeClr val="tx2"/>
                </a:solidFill>
              </a:rPr>
              <a:t>врачебной этики (п.11).</a:t>
            </a:r>
          </a:p>
          <a:p>
            <a:pPr eaLnBrk="1" hangingPunct="1"/>
            <a:r>
              <a:rPr lang="ru-RU" sz="1800" dirty="0" smtClean="0">
                <a:solidFill>
                  <a:schemeClr val="tx2"/>
                </a:solidFill>
              </a:rPr>
              <a:t>Работодатель </a:t>
            </a:r>
            <a:r>
              <a:rPr lang="ru-RU" sz="1800" dirty="0">
                <a:solidFill>
                  <a:schemeClr val="tx2"/>
                </a:solidFill>
              </a:rPr>
              <a:t>не вправе уволить работника в связи с истечением срока </a:t>
            </a:r>
            <a:r>
              <a:rPr lang="ru-RU" sz="1800" dirty="0" smtClean="0">
                <a:solidFill>
                  <a:schemeClr val="tx2"/>
                </a:solidFill>
              </a:rPr>
              <a:t>тр. </a:t>
            </a:r>
            <a:r>
              <a:rPr lang="ru-RU" sz="1800" dirty="0">
                <a:solidFill>
                  <a:schemeClr val="tx2"/>
                </a:solidFill>
              </a:rPr>
              <a:t>договора, если он не выразил </a:t>
            </a:r>
            <a:r>
              <a:rPr lang="ru-RU" sz="1800" dirty="0" smtClean="0">
                <a:solidFill>
                  <a:schemeClr val="tx2"/>
                </a:solidFill>
              </a:rPr>
              <a:t>это желание </a:t>
            </a:r>
            <a:r>
              <a:rPr lang="ru-RU" sz="1800" dirty="0">
                <a:solidFill>
                  <a:schemeClr val="tx2"/>
                </a:solidFill>
              </a:rPr>
              <a:t>до истечения этого срока, а работник продолжает работу и после его </a:t>
            </a:r>
            <a:r>
              <a:rPr lang="ru-RU" sz="1800" dirty="0" smtClean="0">
                <a:solidFill>
                  <a:schemeClr val="tx2"/>
                </a:solidFill>
              </a:rPr>
              <a:t>истечения </a:t>
            </a:r>
            <a:r>
              <a:rPr lang="ru-RU" sz="1800" dirty="0">
                <a:solidFill>
                  <a:schemeClr val="tx2"/>
                </a:solidFill>
              </a:rPr>
              <a:t>(п.14).</a:t>
            </a:r>
          </a:p>
          <a:p>
            <a:pPr eaLnBrk="1" hangingPunct="1"/>
            <a:r>
              <a:rPr lang="ru-RU" sz="1800" dirty="0" smtClean="0">
                <a:solidFill>
                  <a:schemeClr val="tx2"/>
                </a:solidFill>
              </a:rPr>
              <a:t>Для </a:t>
            </a:r>
            <a:r>
              <a:rPr lang="ru-RU" sz="1800" dirty="0">
                <a:solidFill>
                  <a:schemeClr val="tx2"/>
                </a:solidFill>
              </a:rPr>
              <a:t>увольнения в связи с отказом работника от перевода </a:t>
            </a:r>
            <a:r>
              <a:rPr lang="ru-RU" sz="1800" dirty="0" smtClean="0">
                <a:solidFill>
                  <a:schemeClr val="tx2"/>
                </a:solidFill>
              </a:rPr>
              <a:t>по </a:t>
            </a:r>
            <a:r>
              <a:rPr lang="ru-RU" sz="1800" dirty="0">
                <a:solidFill>
                  <a:schemeClr val="tx2"/>
                </a:solidFill>
              </a:rPr>
              <a:t>состоянию здоровья, необходимы результаты </a:t>
            </a:r>
            <a:r>
              <a:rPr lang="ru-RU" sz="1800" dirty="0" smtClean="0">
                <a:solidFill>
                  <a:schemeClr val="tx2"/>
                </a:solidFill>
              </a:rPr>
              <a:t>экспертизы </a:t>
            </a:r>
            <a:r>
              <a:rPr lang="ru-RU" sz="1800" dirty="0">
                <a:solidFill>
                  <a:schemeClr val="tx2"/>
                </a:solidFill>
              </a:rPr>
              <a:t>профпригодности: </a:t>
            </a:r>
            <a:r>
              <a:rPr lang="ru-RU" sz="1800" dirty="0" err="1">
                <a:solidFill>
                  <a:schemeClr val="tx2"/>
                </a:solidFill>
              </a:rPr>
              <a:t>медзаключение</a:t>
            </a:r>
            <a:r>
              <a:rPr lang="ru-RU" sz="1800" dirty="0">
                <a:solidFill>
                  <a:schemeClr val="tx2"/>
                </a:solidFill>
              </a:rPr>
              <a:t> установленной формы</a:t>
            </a:r>
            <a:r>
              <a:rPr lang="ru-RU" sz="1800" dirty="0" smtClean="0">
                <a:solidFill>
                  <a:schemeClr val="tx2"/>
                </a:solidFill>
              </a:rPr>
              <a:t>. Увольнение </a:t>
            </a:r>
            <a:r>
              <a:rPr lang="ru-RU" sz="1800" dirty="0">
                <a:solidFill>
                  <a:schemeClr val="tx2"/>
                </a:solidFill>
              </a:rPr>
              <a:t>врача-стоматолога-терапевта на основании справки об инвалидности </a:t>
            </a:r>
            <a:r>
              <a:rPr lang="ru-RU" sz="1800" dirty="0" smtClean="0">
                <a:solidFill>
                  <a:schemeClr val="tx2"/>
                </a:solidFill>
              </a:rPr>
              <a:t>незаконно </a:t>
            </a:r>
            <a:r>
              <a:rPr lang="ru-RU" sz="1800" dirty="0">
                <a:solidFill>
                  <a:schemeClr val="tx2"/>
                </a:solidFill>
              </a:rPr>
              <a:t>(п.15).</a:t>
            </a:r>
          </a:p>
          <a:p>
            <a:pPr eaLnBrk="1" hangingPunct="1"/>
            <a:r>
              <a:rPr lang="ru-RU" sz="1800" dirty="0" smtClean="0">
                <a:solidFill>
                  <a:schemeClr val="tx2"/>
                </a:solidFill>
              </a:rPr>
              <a:t>Отсутствие спец. </a:t>
            </a:r>
            <a:r>
              <a:rPr lang="ru-RU" sz="1800" dirty="0">
                <a:solidFill>
                  <a:schemeClr val="tx2"/>
                </a:solidFill>
              </a:rPr>
              <a:t>образования не является безусловным основанием для увольнения, если </a:t>
            </a:r>
            <a:r>
              <a:rPr lang="ru-RU" sz="1800" dirty="0" smtClean="0">
                <a:solidFill>
                  <a:schemeClr val="tx2"/>
                </a:solidFill>
              </a:rPr>
              <a:t>аттестация подтвердила достаточный практический опыт </a:t>
            </a:r>
            <a:r>
              <a:rPr lang="ru-RU" sz="1800" dirty="0">
                <a:solidFill>
                  <a:schemeClr val="tx2"/>
                </a:solidFill>
              </a:rPr>
              <a:t>и </a:t>
            </a:r>
            <a:r>
              <a:rPr lang="ru-RU" sz="1800" dirty="0" smtClean="0">
                <a:solidFill>
                  <a:schemeClr val="tx2"/>
                </a:solidFill>
              </a:rPr>
              <a:t>компетентность, качественное </a:t>
            </a:r>
            <a:r>
              <a:rPr lang="ru-RU" sz="1800" dirty="0">
                <a:solidFill>
                  <a:schemeClr val="tx2"/>
                </a:solidFill>
              </a:rPr>
              <a:t>и в полном объеме </a:t>
            </a:r>
            <a:r>
              <a:rPr lang="ru-RU" sz="1800" dirty="0" smtClean="0">
                <a:solidFill>
                  <a:schemeClr val="tx2"/>
                </a:solidFill>
              </a:rPr>
              <a:t>выполнение обязанностей. В деле </a:t>
            </a:r>
            <a:r>
              <a:rPr lang="ru-RU" sz="1800" dirty="0">
                <a:solidFill>
                  <a:schemeClr val="tx2"/>
                </a:solidFill>
              </a:rPr>
              <a:t>речь шла </a:t>
            </a:r>
            <a:r>
              <a:rPr lang="ru-RU" sz="1800" dirty="0" smtClean="0">
                <a:solidFill>
                  <a:schemeClr val="tx2"/>
                </a:solidFill>
              </a:rPr>
              <a:t>о тренере </a:t>
            </a:r>
            <a:r>
              <a:rPr lang="ru-RU" sz="1800" dirty="0">
                <a:solidFill>
                  <a:schemeClr val="tx2"/>
                </a:solidFill>
              </a:rPr>
              <a:t>(п.16).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ВС РФ обзор №3 (2023)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13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ВС </a:t>
            </a:r>
            <a:r>
              <a:rPr lang="ru-RU" sz="2000" dirty="0">
                <a:solidFill>
                  <a:schemeClr val="tx2"/>
                </a:solidFill>
              </a:rPr>
              <a:t>РФ обращает внимание на то, что при рассмотрении спора о привлечении работника к </a:t>
            </a:r>
            <a:r>
              <a:rPr lang="ru-RU" sz="2000" dirty="0" smtClean="0">
                <a:solidFill>
                  <a:schemeClr val="tx2"/>
                </a:solidFill>
              </a:rPr>
              <a:t>мат. ответственности </a:t>
            </a:r>
            <a:r>
              <a:rPr lang="ru-RU" sz="2000" dirty="0">
                <a:solidFill>
                  <a:schemeClr val="tx2"/>
                </a:solidFill>
              </a:rPr>
              <a:t>суд </a:t>
            </a:r>
            <a:r>
              <a:rPr lang="ru-RU" sz="2000" dirty="0" smtClean="0">
                <a:solidFill>
                  <a:schemeClr val="tx2"/>
                </a:solidFill>
              </a:rPr>
              <a:t>должен: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проверить</a:t>
            </a:r>
            <a:r>
              <a:rPr lang="ru-RU" sz="2000" dirty="0">
                <a:solidFill>
                  <a:schemeClr val="tx2"/>
                </a:solidFill>
              </a:rPr>
              <a:t>, проводил ли работодатель проверку с истребованием от работника письменного объяснения, 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вынести </a:t>
            </a:r>
            <a:r>
              <a:rPr lang="ru-RU" sz="2000" dirty="0">
                <a:solidFill>
                  <a:schemeClr val="tx2"/>
                </a:solidFill>
              </a:rPr>
              <a:t>на обсуждение сторон вопрос о снижении размера ущерба в порядке ст</a:t>
            </a:r>
            <a:r>
              <a:rPr lang="ru-RU" sz="2000" dirty="0" smtClean="0">
                <a:solidFill>
                  <a:schemeClr val="tx2"/>
                </a:solidFill>
              </a:rPr>
              <a:t>. 250 </a:t>
            </a:r>
            <a:r>
              <a:rPr lang="ru-RU" sz="2000" dirty="0">
                <a:solidFill>
                  <a:schemeClr val="tx2"/>
                </a:solidFill>
              </a:rPr>
              <a:t>ТК </a:t>
            </a:r>
            <a:r>
              <a:rPr lang="ru-RU" sz="2000" dirty="0" smtClean="0">
                <a:solidFill>
                  <a:schemeClr val="tx2"/>
                </a:solidFill>
              </a:rPr>
              <a:t>РФ (п. 9 Обзора).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ВС РФ обзор №1 (2024)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78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характер работы </a:t>
            </a:r>
            <a:r>
              <a:rPr lang="ru-RU" sz="1800" dirty="0">
                <a:solidFill>
                  <a:schemeClr val="tx2"/>
                </a:solidFill>
              </a:rPr>
              <a:t>подтверждается </a:t>
            </a:r>
            <a:r>
              <a:rPr lang="ru-RU" sz="1800" dirty="0" smtClean="0">
                <a:solidFill>
                  <a:schemeClr val="tx2"/>
                </a:solidFill>
              </a:rPr>
              <a:t>документами; </a:t>
            </a:r>
            <a:r>
              <a:rPr lang="ru-RU" sz="1800" dirty="0" err="1" smtClean="0">
                <a:solidFill>
                  <a:schemeClr val="tx2"/>
                </a:solidFill>
              </a:rPr>
              <a:t>свид</a:t>
            </a:r>
            <a:r>
              <a:rPr lang="ru-RU" sz="1800" dirty="0" smtClean="0">
                <a:solidFill>
                  <a:schemeClr val="tx2"/>
                </a:solidFill>
              </a:rPr>
              <a:t>. </a:t>
            </a:r>
            <a:r>
              <a:rPr lang="ru-RU" sz="1800" dirty="0">
                <a:solidFill>
                  <a:schemeClr val="tx2"/>
                </a:solidFill>
              </a:rPr>
              <a:t>показания не </a:t>
            </a:r>
            <a:r>
              <a:rPr lang="ru-RU" sz="1800" dirty="0" smtClean="0">
                <a:solidFill>
                  <a:schemeClr val="tx2"/>
                </a:solidFill>
              </a:rPr>
              <a:t>допустимы </a:t>
            </a:r>
            <a:r>
              <a:rPr lang="ru-RU" sz="1800" dirty="0">
                <a:solidFill>
                  <a:schemeClr val="tx2"/>
                </a:solidFill>
              </a:rPr>
              <a:t>(п.9</a:t>
            </a:r>
            <a:r>
              <a:rPr lang="ru-RU" sz="18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работодатель </a:t>
            </a:r>
            <a:r>
              <a:rPr lang="ru-RU" sz="1800" dirty="0">
                <a:solidFill>
                  <a:schemeClr val="tx2"/>
                </a:solidFill>
              </a:rPr>
              <a:t>должен </a:t>
            </a:r>
            <a:r>
              <a:rPr lang="ru-RU" sz="1800" dirty="0" smtClean="0">
                <a:solidFill>
                  <a:schemeClr val="tx2"/>
                </a:solidFill>
              </a:rPr>
              <a:t>доказать подачу достоверных сведений; </a:t>
            </a:r>
            <a:r>
              <a:rPr lang="ru-RU" sz="1800" dirty="0">
                <a:solidFill>
                  <a:schemeClr val="tx2"/>
                </a:solidFill>
              </a:rPr>
              <a:t>в стаж работы с тяжелыми условиями </a:t>
            </a:r>
            <a:r>
              <a:rPr lang="ru-RU" sz="1800" dirty="0" smtClean="0">
                <a:solidFill>
                  <a:schemeClr val="tx2"/>
                </a:solidFill>
              </a:rPr>
              <a:t>включаются периоды, в </a:t>
            </a:r>
            <a:r>
              <a:rPr lang="ru-RU" sz="1800" dirty="0" err="1" smtClean="0">
                <a:solidFill>
                  <a:schemeClr val="tx2"/>
                </a:solidFill>
              </a:rPr>
              <a:t>котоорых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>
                <a:solidFill>
                  <a:schemeClr val="tx2"/>
                </a:solidFill>
              </a:rPr>
              <a:t>она составляет не менее 80% рабочего времени (</a:t>
            </a:r>
            <a:r>
              <a:rPr lang="ru-RU" sz="1800" dirty="0" smtClean="0">
                <a:solidFill>
                  <a:schemeClr val="tx2"/>
                </a:solidFill>
              </a:rPr>
              <a:t>п.10);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оплачиваемый </a:t>
            </a:r>
            <a:r>
              <a:rPr lang="ru-RU" sz="1800" dirty="0">
                <a:solidFill>
                  <a:schemeClr val="tx2"/>
                </a:solidFill>
              </a:rPr>
              <a:t>учебный </a:t>
            </a:r>
            <a:r>
              <a:rPr lang="ru-RU" sz="1800" dirty="0" smtClean="0">
                <a:solidFill>
                  <a:schemeClr val="tx2"/>
                </a:solidFill>
              </a:rPr>
              <a:t>отпуск </a:t>
            </a:r>
            <a:r>
              <a:rPr lang="ru-RU" sz="1800" dirty="0">
                <a:solidFill>
                  <a:schemeClr val="tx2"/>
                </a:solidFill>
              </a:rPr>
              <a:t>включается в </a:t>
            </a:r>
            <a:r>
              <a:rPr lang="ru-RU" sz="1800" dirty="0" err="1">
                <a:solidFill>
                  <a:schemeClr val="tx2"/>
                </a:solidFill>
              </a:rPr>
              <a:t>спецстаж</a:t>
            </a:r>
            <a:r>
              <a:rPr lang="ru-RU" sz="1800" dirty="0">
                <a:solidFill>
                  <a:schemeClr val="tx2"/>
                </a:solidFill>
              </a:rPr>
              <a:t> (</a:t>
            </a:r>
            <a:r>
              <a:rPr lang="ru-RU" sz="1800" dirty="0" smtClean="0">
                <a:solidFill>
                  <a:schemeClr val="tx2"/>
                </a:solidFill>
              </a:rPr>
              <a:t>п.12);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педагоги: не </a:t>
            </a:r>
            <a:r>
              <a:rPr lang="ru-RU" sz="1800" dirty="0">
                <a:solidFill>
                  <a:schemeClr val="tx2"/>
                </a:solidFill>
              </a:rPr>
              <a:t>имеет значения форма собственности </a:t>
            </a:r>
            <a:r>
              <a:rPr lang="ru-RU" sz="1800" dirty="0" smtClean="0">
                <a:solidFill>
                  <a:schemeClr val="tx2"/>
                </a:solidFill>
              </a:rPr>
              <a:t>обр. учреждения </a:t>
            </a:r>
            <a:r>
              <a:rPr lang="ru-RU" sz="1800" dirty="0">
                <a:solidFill>
                  <a:schemeClr val="tx2"/>
                </a:solidFill>
              </a:rPr>
              <a:t>(п.13</a:t>
            </a:r>
            <a:r>
              <a:rPr lang="ru-RU" sz="18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1800" dirty="0">
                <a:solidFill>
                  <a:schemeClr val="tx2"/>
                </a:solidFill>
              </a:rPr>
              <a:t>м</a:t>
            </a:r>
            <a:r>
              <a:rPr lang="ru-RU" sz="1800" dirty="0" smtClean="0">
                <a:solidFill>
                  <a:schemeClr val="tx2"/>
                </a:solidFill>
              </a:rPr>
              <a:t>едики: интернатура </a:t>
            </a:r>
            <a:r>
              <a:rPr lang="ru-RU" sz="1800" dirty="0">
                <a:solidFill>
                  <a:schemeClr val="tx2"/>
                </a:solidFill>
              </a:rPr>
              <a:t>засчитывается </a:t>
            </a:r>
            <a:r>
              <a:rPr lang="ru-RU" sz="1800" dirty="0" smtClean="0">
                <a:solidFill>
                  <a:schemeClr val="tx2"/>
                </a:solidFill>
              </a:rPr>
              <a:t>в </a:t>
            </a:r>
            <a:r>
              <a:rPr lang="ru-RU" sz="1800" dirty="0">
                <a:solidFill>
                  <a:schemeClr val="tx2"/>
                </a:solidFill>
              </a:rPr>
              <a:t>льготном исчислении при условии </a:t>
            </a:r>
            <a:r>
              <a:rPr lang="ru-RU" sz="1800" dirty="0" smtClean="0">
                <a:solidFill>
                  <a:schemeClr val="tx2"/>
                </a:solidFill>
              </a:rPr>
              <a:t>подтверждения </a:t>
            </a:r>
            <a:r>
              <a:rPr lang="ru-RU" sz="1800" dirty="0">
                <a:solidFill>
                  <a:schemeClr val="tx2"/>
                </a:solidFill>
              </a:rPr>
              <a:t>выполнения </a:t>
            </a:r>
            <a:r>
              <a:rPr lang="ru-RU" sz="1800" dirty="0" smtClean="0">
                <a:solidFill>
                  <a:schemeClr val="tx2"/>
                </a:solidFill>
              </a:rPr>
              <a:t>обязанностей </a:t>
            </a:r>
            <a:r>
              <a:rPr lang="ru-RU" sz="1800" dirty="0">
                <a:solidFill>
                  <a:schemeClr val="tx2"/>
                </a:solidFill>
              </a:rPr>
              <a:t>врача (п.14</a:t>
            </a:r>
            <a:r>
              <a:rPr lang="ru-RU" sz="1800" dirty="0" smtClean="0">
                <a:solidFill>
                  <a:schemeClr val="tx2"/>
                </a:solidFill>
              </a:rPr>
              <a:t>), ординатура – в </a:t>
            </a:r>
            <a:r>
              <a:rPr lang="ru-RU" sz="1800" dirty="0">
                <a:solidFill>
                  <a:schemeClr val="tx2"/>
                </a:solidFill>
              </a:rPr>
              <a:t>соответствии с </a:t>
            </a:r>
            <a:r>
              <a:rPr lang="ru-RU" sz="1800" dirty="0" smtClean="0">
                <a:solidFill>
                  <a:schemeClr val="tx2"/>
                </a:solidFill>
              </a:rPr>
              <a:t>законом, действовавшим </a:t>
            </a:r>
            <a:r>
              <a:rPr lang="ru-RU" sz="1800" dirty="0">
                <a:solidFill>
                  <a:schemeClr val="tx2"/>
                </a:solidFill>
              </a:rPr>
              <a:t>в соответствующий период (</a:t>
            </a:r>
            <a:r>
              <a:rPr lang="ru-RU" sz="1800" dirty="0" smtClean="0">
                <a:solidFill>
                  <a:schemeClr val="tx2"/>
                </a:solidFill>
              </a:rPr>
              <a:t>п.15); с </a:t>
            </a:r>
            <a:r>
              <a:rPr lang="ru-RU" sz="1800" dirty="0">
                <a:solidFill>
                  <a:schemeClr val="tx2"/>
                </a:solidFill>
              </a:rPr>
              <a:t>01.11.1999 </a:t>
            </a:r>
            <a:r>
              <a:rPr lang="ru-RU" sz="1800" dirty="0" smtClean="0">
                <a:solidFill>
                  <a:schemeClr val="tx2"/>
                </a:solidFill>
              </a:rPr>
              <a:t>в стаж включается работа </a:t>
            </a:r>
            <a:r>
              <a:rPr lang="ru-RU" sz="1800" dirty="0">
                <a:solidFill>
                  <a:schemeClr val="tx2"/>
                </a:solidFill>
              </a:rPr>
              <a:t>в санаториях </a:t>
            </a:r>
            <a:r>
              <a:rPr lang="ru-RU" sz="1800" dirty="0" smtClean="0">
                <a:solidFill>
                  <a:schemeClr val="tx2"/>
                </a:solidFill>
              </a:rPr>
              <a:t>только определенного профиля </a:t>
            </a:r>
            <a:r>
              <a:rPr lang="ru-RU" sz="1800" dirty="0">
                <a:solidFill>
                  <a:schemeClr val="tx2"/>
                </a:solidFill>
              </a:rPr>
              <a:t>(п.16</a:t>
            </a:r>
            <a:r>
              <a:rPr lang="ru-RU" sz="1800" dirty="0" smtClean="0">
                <a:solidFill>
                  <a:schemeClr val="tx2"/>
                </a:solidFill>
              </a:rPr>
              <a:t>); санаторная </a:t>
            </a:r>
            <a:r>
              <a:rPr lang="ru-RU" sz="1800" dirty="0">
                <a:solidFill>
                  <a:schemeClr val="tx2"/>
                </a:solidFill>
              </a:rPr>
              <a:t>школа-интернат не относится к числу учреждений </a:t>
            </a:r>
            <a:r>
              <a:rPr lang="ru-RU" sz="1800" dirty="0" smtClean="0">
                <a:solidFill>
                  <a:schemeClr val="tx2"/>
                </a:solidFill>
              </a:rPr>
              <a:t>здравоохранения </a:t>
            </a:r>
            <a:r>
              <a:rPr lang="ru-RU" sz="1800" dirty="0">
                <a:solidFill>
                  <a:schemeClr val="tx2"/>
                </a:solidFill>
              </a:rPr>
              <a:t>(п.17</a:t>
            </a:r>
            <a:r>
              <a:rPr lang="ru-RU" sz="18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в </a:t>
            </a:r>
            <a:r>
              <a:rPr lang="ru-RU" sz="1800" dirty="0">
                <a:solidFill>
                  <a:schemeClr val="tx2"/>
                </a:solidFill>
              </a:rPr>
              <a:t>стаж работы в </a:t>
            </a:r>
            <a:r>
              <a:rPr lang="ru-RU" sz="1800" dirty="0" smtClean="0">
                <a:solidFill>
                  <a:schemeClr val="tx2"/>
                </a:solidFill>
              </a:rPr>
              <a:t>РКС </a:t>
            </a:r>
            <a:r>
              <a:rPr lang="ru-RU" sz="1800" dirty="0">
                <a:solidFill>
                  <a:schemeClr val="tx2"/>
                </a:solidFill>
              </a:rPr>
              <a:t>включается период </a:t>
            </a:r>
            <a:r>
              <a:rPr lang="ru-RU" sz="1800" dirty="0" err="1">
                <a:solidFill>
                  <a:schemeClr val="tx2"/>
                </a:solidFill>
              </a:rPr>
              <a:t>междувахтового</a:t>
            </a:r>
            <a:r>
              <a:rPr lang="ru-RU" sz="1800" dirty="0">
                <a:solidFill>
                  <a:schemeClr val="tx2"/>
                </a:solidFill>
              </a:rPr>
              <a:t> отдыха (п.18</a:t>
            </a:r>
            <a:r>
              <a:rPr lang="ru-RU" sz="18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признание </a:t>
            </a:r>
            <a:r>
              <a:rPr lang="ru-RU" sz="1800" dirty="0">
                <a:solidFill>
                  <a:schemeClr val="tx2"/>
                </a:solidFill>
              </a:rPr>
              <a:t>недействительным решения </a:t>
            </a:r>
            <a:r>
              <a:rPr lang="ru-RU" sz="1800" dirty="0" smtClean="0">
                <a:solidFill>
                  <a:schemeClr val="tx2"/>
                </a:solidFill>
              </a:rPr>
              <a:t>МСЭ </a:t>
            </a:r>
            <a:r>
              <a:rPr lang="ru-RU" sz="1800" dirty="0">
                <a:solidFill>
                  <a:schemeClr val="tx2"/>
                </a:solidFill>
              </a:rPr>
              <a:t>об установлении </a:t>
            </a:r>
            <a:r>
              <a:rPr lang="ru-RU" sz="1800" dirty="0" smtClean="0">
                <a:solidFill>
                  <a:schemeClr val="tx2"/>
                </a:solidFill>
              </a:rPr>
              <a:t>инвалидности </a:t>
            </a:r>
            <a:r>
              <a:rPr lang="ru-RU" sz="1800" dirty="0">
                <a:solidFill>
                  <a:schemeClr val="tx2"/>
                </a:solidFill>
              </a:rPr>
              <a:t>не </a:t>
            </a:r>
            <a:r>
              <a:rPr lang="ru-RU" sz="1800" dirty="0" smtClean="0">
                <a:solidFill>
                  <a:schemeClr val="tx2"/>
                </a:solidFill>
              </a:rPr>
              <a:t>служит </a:t>
            </a:r>
            <a:r>
              <a:rPr lang="ru-RU" sz="1800" dirty="0">
                <a:solidFill>
                  <a:schemeClr val="tx2"/>
                </a:solidFill>
              </a:rPr>
              <a:t>основанием для взыскания </a:t>
            </a:r>
            <a:r>
              <a:rPr lang="ru-RU" sz="1800" dirty="0" smtClean="0">
                <a:solidFill>
                  <a:schemeClr val="tx2"/>
                </a:solidFill>
              </a:rPr>
              <a:t>излишне </a:t>
            </a:r>
            <a:r>
              <a:rPr lang="ru-RU" sz="1800" dirty="0">
                <a:solidFill>
                  <a:schemeClr val="tx2"/>
                </a:solidFill>
              </a:rPr>
              <a:t>выплаченной пенсии, если не установлена недобросовестность </a:t>
            </a:r>
            <a:r>
              <a:rPr lang="ru-RU" sz="1800" dirty="0" smtClean="0">
                <a:solidFill>
                  <a:schemeClr val="tx2"/>
                </a:solidFill>
              </a:rPr>
              <a:t>гражданина </a:t>
            </a:r>
            <a:r>
              <a:rPr lang="ru-RU" sz="1800" dirty="0">
                <a:solidFill>
                  <a:schemeClr val="tx2"/>
                </a:solidFill>
              </a:rPr>
              <a:t>(п.19</a:t>
            </a:r>
            <a:r>
              <a:rPr lang="ru-RU" sz="18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</a:rPr>
              <a:t>суд </a:t>
            </a:r>
            <a:r>
              <a:rPr lang="ru-RU" sz="1800" dirty="0">
                <a:solidFill>
                  <a:schemeClr val="tx2"/>
                </a:solidFill>
              </a:rPr>
              <a:t>не вправе создавать для пенсионного органа необоснованные преимущества при разрешении спора (п.23</a:t>
            </a:r>
            <a:r>
              <a:rPr lang="ru-RU" sz="1800" dirty="0" smtClean="0">
                <a:solidFill>
                  <a:schemeClr val="tx2"/>
                </a:solidFill>
              </a:rPr>
              <a:t>). </a:t>
            </a:r>
            <a:r>
              <a:rPr lang="ru-RU" sz="1800" u="sng" dirty="0" smtClean="0">
                <a:solidFill>
                  <a:schemeClr val="tx2"/>
                </a:solidFill>
              </a:rPr>
              <a:t>расчет </a:t>
            </a:r>
            <a:r>
              <a:rPr lang="ru-RU" sz="1800" u="sng" dirty="0">
                <a:solidFill>
                  <a:schemeClr val="tx2"/>
                </a:solidFill>
              </a:rPr>
              <a:t>заработка </a:t>
            </a:r>
            <a:r>
              <a:rPr lang="ru-RU" sz="1800" u="sng" dirty="0" smtClean="0">
                <a:solidFill>
                  <a:schemeClr val="tx2"/>
                </a:solidFill>
              </a:rPr>
              <a:t>из </a:t>
            </a:r>
            <a:r>
              <a:rPr lang="ru-RU" sz="1800" u="sng" dirty="0">
                <a:solidFill>
                  <a:schemeClr val="tx2"/>
                </a:solidFill>
              </a:rPr>
              <a:t>размера </a:t>
            </a:r>
            <a:r>
              <a:rPr lang="ru-RU" sz="1800" u="sng" dirty="0" err="1" smtClean="0">
                <a:solidFill>
                  <a:schemeClr val="tx2"/>
                </a:solidFill>
              </a:rPr>
              <a:t>профвзносов</a:t>
            </a:r>
            <a:endParaRPr lang="ru-RU" sz="1800" u="sng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indent="357188" eaLnBrk="1" hangingPunct="1"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ВС РФ обзор о </a:t>
            </a:r>
            <a:r>
              <a:rPr lang="ru-RU" sz="3100" b="1" dirty="0">
                <a:solidFill>
                  <a:prstClr val="white"/>
                </a:solidFill>
              </a:rPr>
              <a:t>пенсиях </a:t>
            </a:r>
            <a:r>
              <a:rPr lang="ru-RU" sz="2000" b="1" dirty="0">
                <a:solidFill>
                  <a:prstClr val="white"/>
                </a:solidFill>
              </a:rPr>
              <a:t>(утв. Президиумом ВС РФ 26.06.2024)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541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714331" cy="288032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4000" b="1" dirty="0" smtClean="0">
                <a:solidFill>
                  <a:schemeClr val="tx2"/>
                </a:solidFill>
              </a:rPr>
              <a:t>Удачи!</a:t>
            </a:r>
          </a:p>
          <a:p>
            <a:pPr marL="0" indent="0" algn="ctr" eaLnBrk="1" hangingPunct="1">
              <a:buNone/>
            </a:pPr>
            <a:endParaRPr lang="ru-RU" sz="2000" b="1" dirty="0">
              <a:solidFill>
                <a:schemeClr val="tx2"/>
              </a:solidFill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Учебно-консультационный центр трудовых отношений «Успех»</a:t>
            </a: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Контакты: тел. 8-921-953-64-58; 8-911-736-55-69, 8-921-307-06-64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e-</a:t>
            </a:r>
            <a:r>
              <a:rPr lang="ru-RU" altLang="ru-RU" sz="2000" b="1" dirty="0" err="1">
                <a:ea typeface="Times New Roman" panose="02020603050405020304" pitchFamily="18" charset="0"/>
                <a:cs typeface="Arial" panose="020B0604020202020204" pitchFamily="34" charset="0"/>
              </a:rPr>
              <a:t>mail</a:t>
            </a:r>
            <a:r>
              <a:rPr lang="ru-RU" altLang="ru-RU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: spbuspeh@mail.ru   наш сайт: dpouspeh.ru</a:t>
            </a:r>
            <a:endParaRPr lang="ru-RU" altLang="ru-RU" sz="2000" dirty="0"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800" b="1" i="1" u="sng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r>
              <a:rPr lang="ru-RU" altLang="ru-RU" sz="2000" b="1" i="1" u="sng" dirty="0">
                <a:ea typeface="Times New Roman" panose="02020603050405020304" pitchFamily="18" charset="0"/>
                <a:cs typeface="Arial" panose="020B0604020202020204" pitchFamily="34" charset="0"/>
              </a:rPr>
              <a:t>Подписывайтесь на наш канал в </a:t>
            </a:r>
            <a:r>
              <a:rPr lang="en-US" altLang="ru-RU" sz="2000" b="1" i="1" u="sng" dirty="0">
                <a:ea typeface="Times New Roman" panose="02020603050405020304" pitchFamily="18" charset="0"/>
                <a:cs typeface="Arial" panose="020B0604020202020204" pitchFamily="34" charset="0"/>
              </a:rPr>
              <a:t>Telegram</a:t>
            </a:r>
            <a:r>
              <a:rPr lang="en-US" altLang="ru-RU" sz="2000" u="sng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2000" b="1" i="1" u="sng" dirty="0">
                <a:ea typeface="Times New Roman" panose="02020603050405020304" pitchFamily="18" charset="0"/>
                <a:cs typeface="Arial" panose="020B0604020202020204" pitchFamily="34" charset="0"/>
              </a:rPr>
              <a:t>и нашу группу </a:t>
            </a:r>
            <a:r>
              <a:rPr lang="ru-RU" altLang="ru-RU" sz="2000" b="1" i="1" u="sng" dirty="0" err="1">
                <a:ea typeface="Times New Roman" panose="02020603050405020304" pitchFamily="18" charset="0"/>
                <a:cs typeface="Arial" panose="020B0604020202020204" pitchFamily="34" charset="0"/>
              </a:rPr>
              <a:t>ВКонтакте</a:t>
            </a:r>
            <a:endParaRPr lang="ru-RU" altLang="ru-RU" sz="2000" dirty="0">
              <a:cs typeface="Arial" panose="020B0604020202020204" pitchFamily="34" charset="0"/>
            </a:endParaRPr>
          </a:p>
          <a:p>
            <a:pPr marL="0" lvl="0" indent="0" algn="ctr">
              <a:spcBef>
                <a:spcPct val="0"/>
              </a:spcBef>
              <a:buNone/>
              <a:tabLst>
                <a:tab pos="228600" algn="l"/>
              </a:tabLst>
            </a:pPr>
            <a:endParaRPr lang="ru-RU" altLang="ru-RU" sz="2000" dirty="0">
              <a:cs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endParaRPr lang="ru-RU" sz="2000" b="1" dirty="0">
              <a:solidFill>
                <a:schemeClr val="tx2"/>
              </a:solidFill>
            </a:endParaRPr>
          </a:p>
          <a:p>
            <a:pPr marL="0" indent="0" algn="ctr" eaLnBrk="1" hangingPunct="1">
              <a:buNone/>
            </a:pPr>
            <a:endParaRPr lang="en-US" sz="2000" b="1" dirty="0" smtClean="0"/>
          </a:p>
          <a:p>
            <a:pPr marL="0" indent="0" algn="ctr" eaLnBrk="1" hangingPunct="1">
              <a:buNone/>
            </a:pPr>
            <a:endParaRPr lang="en-US" sz="2000" b="1" dirty="0"/>
          </a:p>
          <a:p>
            <a:pPr marL="0" indent="0" algn="ctr" eaLnBrk="1" hangingPunct="1">
              <a:buNone/>
            </a:pPr>
            <a:endParaRPr lang="en-US" sz="2000" b="1" dirty="0" smtClean="0"/>
          </a:p>
          <a:p>
            <a:pPr marL="0" indent="0" eaLnBrk="1" hangingPunct="1">
              <a:buNone/>
            </a:pPr>
            <a:endParaRPr lang="en-US" sz="2000" b="1" dirty="0" smtClean="0"/>
          </a:p>
          <a:p>
            <a:pPr marL="0" indent="0" eaLnBrk="1" hangingPunct="1">
              <a:buNone/>
            </a:pPr>
            <a:endParaRPr lang="ru-RU" sz="2000" b="1" dirty="0" smtClean="0"/>
          </a:p>
          <a:p>
            <a:pPr marL="0" indent="0" eaLnBrk="1" hangingPunct="1">
              <a:buNone/>
            </a:pPr>
            <a:r>
              <a:rPr lang="ru-RU" sz="1900" b="1" dirty="0" smtClean="0"/>
              <a:t>                                                           </a:t>
            </a:r>
            <a:r>
              <a:rPr lang="ru-RU" sz="1900" dirty="0" smtClean="0"/>
              <a:t>Контакты</a:t>
            </a:r>
            <a:r>
              <a:rPr lang="en-US" sz="1900" dirty="0" smtClean="0"/>
              <a:t> </a:t>
            </a:r>
            <a:r>
              <a:rPr lang="ru-RU" sz="1900" dirty="0" smtClean="0"/>
              <a:t>преподавателя: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ru-RU" sz="1900" dirty="0" smtClean="0"/>
              <a:t>                                                           </a:t>
            </a:r>
            <a:r>
              <a:rPr lang="ru-RU" sz="1900" dirty="0" err="1" smtClean="0"/>
              <a:t>Коробенк</a:t>
            </a:r>
            <a:r>
              <a:rPr lang="en-US" sz="1900" dirty="0"/>
              <a:t>ó</a:t>
            </a:r>
            <a:r>
              <a:rPr lang="ru-RU" sz="1900" dirty="0" err="1"/>
              <a:t>ва</a:t>
            </a:r>
            <a:r>
              <a:rPr lang="ru-RU" sz="1900" dirty="0"/>
              <a:t> Мария </a:t>
            </a:r>
            <a:r>
              <a:rPr lang="ru-RU" sz="1900" dirty="0" smtClean="0"/>
              <a:t>Александровна</a:t>
            </a:r>
            <a:br>
              <a:rPr lang="ru-RU" sz="1900" dirty="0" smtClean="0"/>
            </a:br>
            <a:r>
              <a:rPr lang="ru-RU" sz="1900" dirty="0" smtClean="0"/>
              <a:t>                                                           </a:t>
            </a:r>
            <a:r>
              <a:rPr lang="en-US" sz="1900" dirty="0" smtClean="0">
                <a:hlinkClick r:id="rId2"/>
              </a:rPr>
              <a:t>korobenkova.ma@yandex.ru</a:t>
            </a:r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ru-RU" sz="1900" dirty="0" smtClean="0"/>
              <a:t>                                                           </a:t>
            </a:r>
            <a:r>
              <a:rPr lang="en-US" sz="1900" dirty="0" smtClean="0"/>
              <a:t>Telegram</a:t>
            </a:r>
            <a:r>
              <a:rPr lang="ru-RU" sz="1900" dirty="0" smtClean="0"/>
              <a:t>-канал: </a:t>
            </a:r>
            <a:r>
              <a:rPr lang="en-US" sz="1900" dirty="0">
                <a:hlinkClick r:id="rId3"/>
              </a:rPr>
              <a:t>https://</a:t>
            </a:r>
            <a:r>
              <a:rPr lang="en-US" sz="1900" dirty="0" smtClean="0">
                <a:hlinkClick r:id="rId3"/>
              </a:rPr>
              <a:t>t.me/korcons</a:t>
            </a:r>
            <a:r>
              <a:rPr lang="ru-RU" sz="1900" dirty="0" smtClean="0"/>
              <a:t> </a:t>
            </a:r>
            <a:endParaRPr lang="ru-RU" sz="19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195" y="5195078"/>
            <a:ext cx="1475656" cy="1662922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842" y="3190463"/>
            <a:ext cx="106680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40969"/>
            <a:ext cx="1731645" cy="16579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909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Возобновление </a:t>
            </a:r>
            <a:r>
              <a:rPr lang="ru-RU" sz="1900" b="1" dirty="0">
                <a:solidFill>
                  <a:schemeClr val="tx2"/>
                </a:solidFill>
              </a:rPr>
              <a:t>трудового </a:t>
            </a:r>
            <a:r>
              <a:rPr lang="ru-RU" sz="1900" b="1" dirty="0" smtClean="0">
                <a:solidFill>
                  <a:schemeClr val="tx2"/>
                </a:solidFill>
              </a:rPr>
              <a:t>договора</a:t>
            </a:r>
            <a:r>
              <a:rPr lang="ru-RU" sz="19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в </a:t>
            </a:r>
            <a:r>
              <a:rPr lang="ru-RU" sz="1900" dirty="0">
                <a:solidFill>
                  <a:schemeClr val="tx2"/>
                </a:solidFill>
              </a:rPr>
              <a:t>день выхода на </a:t>
            </a:r>
            <a:r>
              <a:rPr lang="ru-RU" sz="1900" dirty="0" smtClean="0">
                <a:solidFill>
                  <a:schemeClr val="tx2"/>
                </a:solidFill>
              </a:rPr>
              <a:t>работу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о </a:t>
            </a:r>
            <a:r>
              <a:rPr lang="ru-RU" sz="1900" dirty="0">
                <a:solidFill>
                  <a:schemeClr val="tx2"/>
                </a:solidFill>
              </a:rPr>
              <a:t>выходе работник должен предупредить </a:t>
            </a:r>
            <a:r>
              <a:rPr lang="en-US" sz="1900" dirty="0">
                <a:solidFill>
                  <a:schemeClr val="tx2"/>
                </a:solidFill>
              </a:rPr>
              <a:t>min</a:t>
            </a:r>
            <a:r>
              <a:rPr lang="ru-RU" sz="1900" dirty="0">
                <a:solidFill>
                  <a:schemeClr val="tx2"/>
                </a:solidFill>
              </a:rPr>
              <a:t> за 3 рабочих </a:t>
            </a:r>
            <a:r>
              <a:rPr lang="ru-RU" sz="1900" dirty="0" smtClean="0">
                <a:solidFill>
                  <a:schemeClr val="tx2"/>
                </a:solidFill>
              </a:rPr>
              <a:t>дня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п</a:t>
            </a:r>
            <a:r>
              <a:rPr lang="ru-RU" sz="1900" dirty="0" smtClean="0">
                <a:solidFill>
                  <a:schemeClr val="tx2"/>
                </a:solidFill>
              </a:rPr>
              <a:t>риказ работодателя + отчет в СФР</a:t>
            </a:r>
          </a:p>
          <a:p>
            <a:pPr eaLnBrk="1" hangingPunct="1">
              <a:buFontTx/>
              <a:buChar char="-"/>
            </a:pP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Новое основание увольнения по инициативе работодателя </a:t>
            </a:r>
            <a:br>
              <a:rPr lang="ru-RU" sz="1900" b="1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(</a:t>
            </a:r>
            <a:r>
              <a:rPr lang="ru-RU" sz="1900" b="1" dirty="0">
                <a:solidFill>
                  <a:srgbClr val="00B050"/>
                </a:solidFill>
              </a:rPr>
              <a:t>нов.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i="1" dirty="0">
                <a:solidFill>
                  <a:schemeClr val="tx2"/>
                </a:solidFill>
              </a:rPr>
              <a:t>п.13.1 ч.1 ст.81 ТК РФ</a:t>
            </a:r>
            <a:r>
              <a:rPr lang="ru-RU" sz="1900" dirty="0" smtClean="0">
                <a:solidFill>
                  <a:schemeClr val="tx2"/>
                </a:solidFill>
              </a:rPr>
              <a:t>): невыход </a:t>
            </a:r>
            <a:r>
              <a:rPr lang="ru-RU" sz="1900" dirty="0">
                <a:solidFill>
                  <a:schemeClr val="tx2"/>
                </a:solidFill>
              </a:rPr>
              <a:t>на работу по истечении </a:t>
            </a:r>
            <a:r>
              <a:rPr lang="ru-RU" sz="1900" dirty="0" smtClean="0">
                <a:solidFill>
                  <a:schemeClr val="tx2"/>
                </a:solidFill>
              </a:rPr>
              <a:t>3 мес. </a:t>
            </a:r>
            <a:r>
              <a:rPr lang="ru-RU" sz="1900" dirty="0">
                <a:solidFill>
                  <a:schemeClr val="tx2"/>
                </a:solidFill>
              </a:rPr>
              <a:t>после окончания </a:t>
            </a:r>
            <a:r>
              <a:rPr lang="ru-RU" sz="1900" dirty="0" smtClean="0">
                <a:solidFill>
                  <a:schemeClr val="tx2"/>
                </a:solidFill>
              </a:rPr>
              <a:t>прохождения </a:t>
            </a:r>
            <a:r>
              <a:rPr lang="ru-RU" sz="1900" dirty="0">
                <a:solidFill>
                  <a:schemeClr val="tx2"/>
                </a:solidFill>
              </a:rPr>
              <a:t>военной службы по мобилизации или </a:t>
            </a:r>
            <a:r>
              <a:rPr lang="ru-RU" sz="1900" dirty="0" smtClean="0">
                <a:solidFill>
                  <a:schemeClr val="tx2"/>
                </a:solidFill>
              </a:rPr>
              <a:t>по контракту								</a:t>
            </a:r>
            <a:r>
              <a:rPr lang="ru-RU" sz="1900" i="1" dirty="0" smtClean="0">
                <a:solidFill>
                  <a:srgbClr val="FF0000"/>
                </a:solidFill>
              </a:rPr>
              <a:t>как </a:t>
            </a:r>
            <a:r>
              <a:rPr lang="ru-RU" sz="1900" i="1" dirty="0">
                <a:solidFill>
                  <a:srgbClr val="FF0000"/>
                </a:solidFill>
              </a:rPr>
              <a:t>узнать</a:t>
            </a:r>
            <a:r>
              <a:rPr lang="ru-RU" sz="1900" i="1" dirty="0" smtClean="0">
                <a:solidFill>
                  <a:srgbClr val="FF0000"/>
                </a:solidFill>
              </a:rPr>
              <a:t>?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Возобновление трудового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договора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992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Отпуск</a:t>
            </a:r>
            <a:r>
              <a:rPr lang="ru-RU" sz="1900" dirty="0" smtClean="0">
                <a:solidFill>
                  <a:schemeClr val="tx2"/>
                </a:solidFill>
              </a:rPr>
              <a:t>: </a:t>
            </a:r>
            <a:r>
              <a:rPr lang="ru-RU" sz="1900" dirty="0">
                <a:solidFill>
                  <a:schemeClr val="tx2"/>
                </a:solidFill>
              </a:rPr>
              <a:t>в удобное время независимо от стажа – </a:t>
            </a:r>
            <a:r>
              <a:rPr lang="ru-RU" sz="1900" dirty="0" smtClean="0">
                <a:solidFill>
                  <a:schemeClr val="tx2"/>
                </a:solidFill>
              </a:rPr>
              <a:t>в течение 6 </a:t>
            </a:r>
            <a:r>
              <a:rPr lang="ru-RU" sz="1900" dirty="0">
                <a:solidFill>
                  <a:schemeClr val="tx2"/>
                </a:solidFill>
              </a:rPr>
              <a:t>мес. после </a:t>
            </a:r>
            <a:r>
              <a:rPr lang="ru-RU" sz="1900" dirty="0" smtClean="0">
                <a:solidFill>
                  <a:schemeClr val="tx2"/>
                </a:solidFill>
              </a:rPr>
              <a:t>возобновления трудового договора.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Преимущественное </a:t>
            </a:r>
            <a:r>
              <a:rPr lang="ru-RU" sz="1900" b="1" dirty="0">
                <a:solidFill>
                  <a:schemeClr val="tx2"/>
                </a:solidFill>
              </a:rPr>
              <a:t>право </a:t>
            </a:r>
            <a:r>
              <a:rPr lang="ru-RU" sz="1900" b="1" dirty="0" smtClean="0">
                <a:solidFill>
                  <a:schemeClr val="tx2"/>
                </a:solidFill>
              </a:rPr>
              <a:t>трудоустройства </a:t>
            </a:r>
            <a:r>
              <a:rPr lang="en-US" sz="1900" dirty="0" smtClean="0">
                <a:solidFill>
                  <a:schemeClr val="tx2"/>
                </a:solidFill>
              </a:rPr>
              <a:t>(</a:t>
            </a:r>
            <a:r>
              <a:rPr lang="ru-RU" sz="1900" i="1" dirty="0">
                <a:solidFill>
                  <a:schemeClr val="tx2"/>
                </a:solidFill>
              </a:rPr>
              <a:t>ФЗ</a:t>
            </a:r>
            <a:r>
              <a:rPr lang="en-US" sz="1900" i="1" dirty="0">
                <a:solidFill>
                  <a:schemeClr val="tx2"/>
                </a:solidFill>
              </a:rPr>
              <a:t> </a:t>
            </a:r>
            <a:r>
              <a:rPr lang="ru-RU" sz="1900" i="1" dirty="0">
                <a:solidFill>
                  <a:schemeClr val="tx2"/>
                </a:solidFill>
              </a:rPr>
              <a:t>от 07.10.2022 </a:t>
            </a:r>
            <a:r>
              <a:rPr lang="ru-RU" sz="1900" i="1" dirty="0" smtClean="0">
                <a:solidFill>
                  <a:schemeClr val="tx2"/>
                </a:solidFill>
              </a:rPr>
              <a:t>№ 379-ФЗ, от 19.12.2022 № 545-ФЗ</a:t>
            </a:r>
            <a:r>
              <a:rPr lang="ru-RU" sz="1900" dirty="0" smtClean="0">
                <a:solidFill>
                  <a:schemeClr val="tx2"/>
                </a:solidFill>
              </a:rPr>
              <a:t>):</a:t>
            </a:r>
            <a:endParaRPr lang="ru-RU" sz="19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контрактники</a:t>
            </a:r>
            <a:r>
              <a:rPr lang="ru-RU" sz="1900" dirty="0">
                <a:solidFill>
                  <a:schemeClr val="tx2"/>
                </a:solidFill>
              </a:rPr>
              <a:t>, поступившие на службу 24.02.2022-21.09.2022, с которыми в этот период </a:t>
            </a:r>
            <a:r>
              <a:rPr lang="ru-RU" sz="1900" dirty="0" smtClean="0">
                <a:solidFill>
                  <a:schemeClr val="tx2"/>
                </a:solidFill>
              </a:rPr>
              <a:t>расторгнуты </a:t>
            </a:r>
            <a:r>
              <a:rPr lang="ru-RU" sz="1900" dirty="0">
                <a:solidFill>
                  <a:schemeClr val="tx2"/>
                </a:solidFill>
              </a:rPr>
              <a:t>тр. </a:t>
            </a:r>
            <a:r>
              <a:rPr lang="ru-RU" sz="1900" dirty="0" smtClean="0">
                <a:solidFill>
                  <a:schemeClr val="tx2"/>
                </a:solidFill>
              </a:rPr>
              <a:t>договоры;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мобилизованные </a:t>
            </a:r>
            <a:r>
              <a:rPr lang="ru-RU" sz="1900" dirty="0">
                <a:solidFill>
                  <a:schemeClr val="tx2"/>
                </a:solidFill>
              </a:rPr>
              <a:t>и </a:t>
            </a:r>
            <a:r>
              <a:rPr lang="ru-RU" sz="1900" dirty="0" smtClean="0">
                <a:solidFill>
                  <a:schemeClr val="tx2"/>
                </a:solidFill>
              </a:rPr>
              <a:t>контрактники, уволенные </a:t>
            </a:r>
            <a:r>
              <a:rPr lang="ru-RU" sz="1900" dirty="0">
                <a:solidFill>
                  <a:schemeClr val="tx2"/>
                </a:solidFill>
              </a:rPr>
              <a:t>в связи с истечением срока действия тр. </a:t>
            </a:r>
            <a:r>
              <a:rPr lang="ru-RU" sz="1900" dirty="0" smtClean="0">
                <a:solidFill>
                  <a:schemeClr val="tx2"/>
                </a:solidFill>
              </a:rPr>
              <a:t>договора после 21.09.2022;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п</a:t>
            </a:r>
            <a:r>
              <a:rPr lang="ru-RU" sz="1900" dirty="0" smtClean="0">
                <a:solidFill>
                  <a:schemeClr val="tx2"/>
                </a:solidFill>
              </a:rPr>
              <a:t>реим. право поступить в </a:t>
            </a:r>
            <a:r>
              <a:rPr lang="ru-RU" sz="1900" dirty="0">
                <a:solidFill>
                  <a:schemeClr val="tx2"/>
                </a:solidFill>
              </a:rPr>
              <a:t>течение 3 мес. после завершения </a:t>
            </a:r>
            <a:r>
              <a:rPr lang="ru-RU" sz="1900" dirty="0" smtClean="0">
                <a:solidFill>
                  <a:schemeClr val="tx2"/>
                </a:solidFill>
              </a:rPr>
              <a:t>службы на прежнюю </a:t>
            </a:r>
            <a:r>
              <a:rPr lang="ru-RU" sz="1900" dirty="0">
                <a:solidFill>
                  <a:schemeClr val="tx2"/>
                </a:solidFill>
              </a:rPr>
              <a:t>работу </a:t>
            </a:r>
            <a:r>
              <a:rPr lang="ru-RU" sz="1900" dirty="0" smtClean="0">
                <a:solidFill>
                  <a:schemeClr val="tx2"/>
                </a:solidFill>
              </a:rPr>
              <a:t>к прежнему работодателю, при невозможности – работодатель </a:t>
            </a:r>
            <a:r>
              <a:rPr lang="ru-RU" sz="1900" dirty="0">
                <a:solidFill>
                  <a:schemeClr val="tx2"/>
                </a:solidFill>
              </a:rPr>
              <a:t>предлагает др. имеющуюся работу, не противопоказанную по состоянию здоровья.</a:t>
            </a:r>
          </a:p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Правительство </a:t>
            </a:r>
            <a:r>
              <a:rPr lang="ru-RU" sz="1900" b="1" dirty="0">
                <a:solidFill>
                  <a:schemeClr val="tx2"/>
                </a:solidFill>
              </a:rPr>
              <a:t>РФ вправе устанавливать доп. особенности обеспечения </a:t>
            </a:r>
            <a:r>
              <a:rPr lang="ru-RU" sz="1900" b="1" dirty="0" smtClean="0">
                <a:solidFill>
                  <a:schemeClr val="tx2"/>
                </a:solidFill>
              </a:rPr>
              <a:t>их трудовых прав </a:t>
            </a:r>
            <a:r>
              <a:rPr lang="ru-RU" sz="1900" dirty="0" smtClean="0">
                <a:solidFill>
                  <a:schemeClr val="tx2"/>
                </a:solidFill>
              </a:rPr>
              <a:t>(ст.351.7 ТК РФ) =</a:t>
            </a:r>
            <a:r>
              <a:rPr lang="en-US" sz="1900" dirty="0" smtClean="0">
                <a:solidFill>
                  <a:schemeClr val="tx2"/>
                </a:solidFill>
              </a:rPr>
              <a:t>&gt;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Гарантии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участникам СВО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0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r>
              <a:rPr lang="ru-RU" sz="1900" b="1" dirty="0">
                <a:solidFill>
                  <a:schemeClr val="tx2"/>
                </a:solidFill>
              </a:rPr>
              <a:t>Постановление </a:t>
            </a:r>
            <a:r>
              <a:rPr lang="ru-RU" sz="1900" b="1" dirty="0" smtClean="0">
                <a:solidFill>
                  <a:schemeClr val="tx2"/>
                </a:solidFill>
              </a:rPr>
              <a:t>Правительства РФ от </a:t>
            </a:r>
            <a:r>
              <a:rPr lang="ru-RU" sz="1900" b="1" dirty="0">
                <a:solidFill>
                  <a:schemeClr val="tx2"/>
                </a:solidFill>
              </a:rPr>
              <a:t>21.02.2024 №</a:t>
            </a:r>
            <a:r>
              <a:rPr lang="ru-RU" sz="1900" b="1" dirty="0" smtClean="0">
                <a:solidFill>
                  <a:schemeClr val="tx2"/>
                </a:solidFill>
              </a:rPr>
              <a:t>200</a:t>
            </a:r>
            <a:r>
              <a:rPr lang="ru-RU" sz="1900" dirty="0" smtClean="0">
                <a:solidFill>
                  <a:schemeClr val="tx2"/>
                </a:solidFill>
              </a:rPr>
              <a:t>:</a:t>
            </a:r>
            <a:endParaRPr lang="ru-RU" sz="1900" b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особенности для </a:t>
            </a:r>
            <a:r>
              <a:rPr lang="ru-RU" sz="1900" dirty="0">
                <a:solidFill>
                  <a:schemeClr val="tx2"/>
                </a:solidFill>
              </a:rPr>
              <a:t>работающих в районах Крайнего Севера и приравненных к ним </a:t>
            </a:r>
            <a:r>
              <a:rPr lang="ru-RU" sz="1900" dirty="0" smtClean="0">
                <a:solidFill>
                  <a:schemeClr val="tx2"/>
                </a:solidFill>
              </a:rPr>
              <a:t>местностях;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работники </a:t>
            </a:r>
            <a:r>
              <a:rPr lang="ru-RU" sz="1900" dirty="0">
                <a:solidFill>
                  <a:schemeClr val="tx2"/>
                </a:solidFill>
              </a:rPr>
              <a:t>сохраняют право на оплату раз в 2 года стоимости проезда к месту использования отпуска и обратно в период приостановления трудового </a:t>
            </a:r>
            <a:r>
              <a:rPr lang="ru-RU" sz="1900" dirty="0" smtClean="0">
                <a:solidFill>
                  <a:schemeClr val="tx2"/>
                </a:solidFill>
              </a:rPr>
              <a:t>договора, они </a:t>
            </a:r>
            <a:r>
              <a:rPr lang="ru-RU" sz="1900" dirty="0">
                <a:solidFill>
                  <a:schemeClr val="tx2"/>
                </a:solidFill>
              </a:rPr>
              <a:t>смогут воспользоваться этим правом после возобновления действия трудового </a:t>
            </a:r>
            <a:r>
              <a:rPr lang="ru-RU" sz="1900" dirty="0" smtClean="0">
                <a:solidFill>
                  <a:schemeClr val="tx2"/>
                </a:solidFill>
              </a:rPr>
              <a:t>договора;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право </a:t>
            </a:r>
            <a:r>
              <a:rPr lang="ru-RU" sz="1900" dirty="0">
                <a:solidFill>
                  <a:schemeClr val="tx2"/>
                </a:solidFill>
              </a:rPr>
              <a:t>на компенсацию можно будет использовать один раз в </a:t>
            </a:r>
            <a:r>
              <a:rPr lang="ru-RU" sz="1900" dirty="0" smtClean="0">
                <a:solidFill>
                  <a:schemeClr val="tx2"/>
                </a:solidFill>
              </a:rPr>
              <a:t>год;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при </a:t>
            </a:r>
            <a:r>
              <a:rPr lang="ru-RU" sz="1900" dirty="0">
                <a:solidFill>
                  <a:schemeClr val="tx2"/>
                </a:solidFill>
              </a:rPr>
              <a:t>наличии права на компенсацию за периоды приостановления одновременно с правом на компенсацию по графику отпусков работник может использовать право на компенсацию за периоды приостановления в следующем году</a:t>
            </a:r>
            <a:r>
              <a:rPr lang="ru-RU" sz="1900" dirty="0" smtClean="0">
                <a:solidFill>
                  <a:schemeClr val="tx2"/>
                </a:solidFill>
              </a:rPr>
              <a:t>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Гарантии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мобилизованным северянам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08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256584"/>
          </a:xfrm>
        </p:spPr>
        <p:txBody>
          <a:bodyPr/>
          <a:lstStyle/>
          <a:p>
            <a:pPr eaLnBrk="1" hangingPunct="1"/>
            <a:endParaRPr lang="ru-RU" sz="8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1900" b="1" dirty="0" smtClean="0">
                <a:solidFill>
                  <a:schemeClr val="tx2"/>
                </a:solidFill>
              </a:rPr>
              <a:t>Гарантии </a:t>
            </a:r>
            <a:r>
              <a:rPr lang="ru-RU" sz="1900" b="1" dirty="0">
                <a:solidFill>
                  <a:schemeClr val="tx2"/>
                </a:solidFill>
              </a:rPr>
              <a:t>родителю ребенка до 18 лет, если второй </a:t>
            </a:r>
            <a:r>
              <a:rPr lang="ru-RU" sz="1900" b="1" dirty="0" smtClean="0">
                <a:solidFill>
                  <a:schemeClr val="tx2"/>
                </a:solidFill>
              </a:rPr>
              <a:t>родитель мобилизован или </a:t>
            </a:r>
            <a:r>
              <a:rPr lang="ru-RU" sz="1900" b="1" dirty="0">
                <a:solidFill>
                  <a:schemeClr val="tx2"/>
                </a:solidFill>
              </a:rPr>
              <a:t>служит </a:t>
            </a:r>
            <a:r>
              <a:rPr lang="ru-RU" sz="1900" b="1" dirty="0" smtClean="0">
                <a:solidFill>
                  <a:schemeClr val="tx2"/>
                </a:solidFill>
              </a:rPr>
              <a:t>по контракту</a:t>
            </a:r>
            <a:r>
              <a:rPr lang="ru-RU" sz="19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преимущественное </a:t>
            </a:r>
            <a:r>
              <a:rPr lang="ru-RU" sz="1900" dirty="0">
                <a:solidFill>
                  <a:schemeClr val="tx2"/>
                </a:solidFill>
              </a:rPr>
              <a:t>право при сокращении </a:t>
            </a:r>
            <a:r>
              <a:rPr lang="ru-RU" sz="1900" dirty="0" smtClean="0">
                <a:solidFill>
                  <a:schemeClr val="tx2"/>
                </a:solidFill>
              </a:rPr>
              <a:t>(по ч. 2 ст. 179 </a:t>
            </a:r>
            <a:r>
              <a:rPr lang="ru-RU" sz="1900" dirty="0">
                <a:solidFill>
                  <a:schemeClr val="tx2"/>
                </a:solidFill>
              </a:rPr>
              <a:t>ТК РФ</a:t>
            </a:r>
            <a:r>
              <a:rPr lang="ru-RU" sz="1900" dirty="0" smtClean="0">
                <a:solidFill>
                  <a:schemeClr val="tx2"/>
                </a:solidFill>
              </a:rPr>
              <a:t>),</a:t>
            </a:r>
          </a:p>
          <a:p>
            <a:pPr eaLnBrk="1" hangingPunct="1">
              <a:buFontTx/>
              <a:buChar char="-"/>
            </a:pPr>
            <a:r>
              <a:rPr lang="ru-RU" sz="1900" dirty="0" smtClean="0">
                <a:solidFill>
                  <a:schemeClr val="tx2"/>
                </a:solidFill>
              </a:rPr>
              <a:t>ограничения </a:t>
            </a:r>
            <a:r>
              <a:rPr lang="ru-RU" sz="1900" dirty="0">
                <a:solidFill>
                  <a:schemeClr val="tx2"/>
                </a:solidFill>
              </a:rPr>
              <a:t>на командировки, привлечение к работе ночью, сверхурочно, </a:t>
            </a:r>
            <a:r>
              <a:rPr lang="ru-RU" sz="1900" dirty="0" smtClean="0">
                <a:solidFill>
                  <a:schemeClr val="tx2"/>
                </a:solidFill>
              </a:rPr>
              <a:t/>
            </a:r>
            <a:br>
              <a:rPr lang="ru-RU" sz="1900" dirty="0" smtClean="0">
                <a:solidFill>
                  <a:schemeClr val="tx2"/>
                </a:solidFill>
              </a:rPr>
            </a:br>
            <a:r>
              <a:rPr lang="ru-RU" sz="1900" dirty="0" smtClean="0">
                <a:solidFill>
                  <a:schemeClr val="tx2"/>
                </a:solidFill>
              </a:rPr>
              <a:t>в </a:t>
            </a:r>
            <a:r>
              <a:rPr lang="ru-RU" sz="1900" dirty="0">
                <a:solidFill>
                  <a:schemeClr val="tx2"/>
                </a:solidFill>
              </a:rPr>
              <a:t>выходные и праздничные дни (</a:t>
            </a:r>
            <a:r>
              <a:rPr lang="ru-RU" sz="1900" dirty="0" smtClean="0">
                <a:solidFill>
                  <a:schemeClr val="tx2"/>
                </a:solidFill>
              </a:rPr>
              <a:t>ст. 259 </a:t>
            </a:r>
            <a:r>
              <a:rPr lang="ru-RU" sz="1900" dirty="0">
                <a:solidFill>
                  <a:schemeClr val="tx2"/>
                </a:solidFill>
              </a:rPr>
              <a:t>ТК РФ</a:t>
            </a:r>
            <a:r>
              <a:rPr lang="ru-RU" sz="19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00" dirty="0">
                <a:solidFill>
                  <a:schemeClr val="tx2"/>
                </a:solidFill>
              </a:rPr>
              <a:t>Новая редакция </a:t>
            </a:r>
            <a:r>
              <a:rPr lang="ru-RU" sz="1900" b="1" dirty="0">
                <a:solidFill>
                  <a:schemeClr val="tx2"/>
                </a:solidFill>
              </a:rPr>
              <a:t>ст. 128 ТК </a:t>
            </a:r>
            <a:r>
              <a:rPr lang="ru-RU" sz="1900" b="1" dirty="0" smtClean="0">
                <a:solidFill>
                  <a:schemeClr val="tx2"/>
                </a:solidFill>
              </a:rPr>
              <a:t>РФ </a:t>
            </a:r>
            <a:r>
              <a:rPr lang="ru-RU" sz="1900" dirty="0" smtClean="0">
                <a:solidFill>
                  <a:schemeClr val="tx2"/>
                </a:solidFill>
              </a:rPr>
              <a:t>(</a:t>
            </a:r>
            <a:r>
              <a:rPr lang="ru-RU" sz="1900" dirty="0" err="1" smtClean="0">
                <a:solidFill>
                  <a:schemeClr val="tx2"/>
                </a:solidFill>
              </a:rPr>
              <a:t>Фед</a:t>
            </a:r>
            <a:r>
              <a:rPr lang="ru-RU" sz="1900" dirty="0" smtClean="0">
                <a:solidFill>
                  <a:schemeClr val="tx2"/>
                </a:solidFill>
              </a:rPr>
              <a:t>. </a:t>
            </a:r>
            <a:r>
              <a:rPr lang="ru-RU" sz="1900" dirty="0">
                <a:solidFill>
                  <a:schemeClr val="tx2"/>
                </a:solidFill>
              </a:rPr>
              <a:t>закон от 07.04.2025 № </a:t>
            </a:r>
            <a:r>
              <a:rPr lang="ru-RU" sz="1900" dirty="0" smtClean="0">
                <a:solidFill>
                  <a:schemeClr val="tx2"/>
                </a:solidFill>
              </a:rPr>
              <a:t>64-ФЗ), с</a:t>
            </a:r>
            <a:r>
              <a:rPr lang="ru-RU" sz="1900" dirty="0" smtClean="0">
                <a:solidFill>
                  <a:srgbClr val="1F497D"/>
                </a:solidFill>
              </a:rPr>
              <a:t> </a:t>
            </a:r>
            <a:r>
              <a:rPr lang="ru-RU" sz="1900" dirty="0">
                <a:solidFill>
                  <a:srgbClr val="1F497D"/>
                </a:solidFill>
              </a:rPr>
              <a:t>07.04.2025: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отпуск до 14 к</a:t>
            </a:r>
            <a:r>
              <a:rPr lang="en-US" sz="1900" dirty="0">
                <a:solidFill>
                  <a:schemeClr val="tx2"/>
                </a:solidFill>
              </a:rPr>
              <a:t>/</a:t>
            </a:r>
            <a:r>
              <a:rPr lang="ru-RU" sz="1900" dirty="0">
                <a:solidFill>
                  <a:schemeClr val="tx2"/>
                </a:solidFill>
              </a:rPr>
              <a:t>дней (</a:t>
            </a:r>
            <a:r>
              <a:rPr lang="ru-RU" sz="1900" dirty="0" smtClean="0">
                <a:solidFill>
                  <a:schemeClr val="tx2"/>
                </a:solidFill>
              </a:rPr>
              <a:t>родителям </a:t>
            </a:r>
            <a:r>
              <a:rPr lang="ru-RU" sz="1900" dirty="0">
                <a:solidFill>
                  <a:schemeClr val="tx2"/>
                </a:solidFill>
              </a:rPr>
              <a:t>и супругам </a:t>
            </a:r>
            <a:r>
              <a:rPr lang="ru-RU" sz="1900" dirty="0" smtClean="0">
                <a:solidFill>
                  <a:schemeClr val="tx2"/>
                </a:solidFill>
              </a:rPr>
              <a:t>военнослужащих) распространен на граждан</a:t>
            </a:r>
            <a:r>
              <a:rPr lang="ru-RU" sz="1900" dirty="0">
                <a:solidFill>
                  <a:schemeClr val="tx2"/>
                </a:solidFill>
              </a:rPr>
              <a:t>, заключивших контракт о добровольном содействии в выполнении задач, возложенных на ВС РФ или войска </a:t>
            </a:r>
            <a:r>
              <a:rPr lang="ru-RU" sz="1900" dirty="0" err="1">
                <a:solidFill>
                  <a:schemeClr val="tx2"/>
                </a:solidFill>
              </a:rPr>
              <a:t>нацгвардии</a:t>
            </a:r>
            <a:r>
              <a:rPr lang="ru-RU" sz="1900" dirty="0">
                <a:solidFill>
                  <a:schemeClr val="tx2"/>
                </a:solidFill>
              </a:rPr>
              <a:t> РФ, а также сотрудников, проходящих службу в войсках </a:t>
            </a:r>
            <a:r>
              <a:rPr lang="ru-RU" sz="1900" dirty="0" err="1">
                <a:solidFill>
                  <a:schemeClr val="tx2"/>
                </a:solidFill>
              </a:rPr>
              <a:t>нацгвардии</a:t>
            </a:r>
            <a:r>
              <a:rPr lang="ru-RU" sz="1900" dirty="0">
                <a:solidFill>
                  <a:schemeClr val="tx2"/>
                </a:solidFill>
              </a:rPr>
              <a:t> РФ;</a:t>
            </a:r>
          </a:p>
          <a:p>
            <a:pPr eaLnBrk="1" hangingPunct="1">
              <a:buFontTx/>
              <a:buChar char="-"/>
            </a:pPr>
            <a:r>
              <a:rPr lang="ru-RU" sz="1900" dirty="0">
                <a:solidFill>
                  <a:schemeClr val="tx2"/>
                </a:solidFill>
              </a:rPr>
              <a:t>для </a:t>
            </a:r>
            <a:r>
              <a:rPr lang="ru-RU" sz="1900" dirty="0" smtClean="0">
                <a:solidFill>
                  <a:schemeClr val="tx2"/>
                </a:solidFill>
              </a:rPr>
              <a:t>тех же родственников </a:t>
            </a:r>
            <a:r>
              <a:rPr lang="ru-RU" sz="1900" dirty="0">
                <a:solidFill>
                  <a:schemeClr val="tx2"/>
                </a:solidFill>
              </a:rPr>
              <a:t>– </a:t>
            </a:r>
            <a:r>
              <a:rPr lang="ru-RU" sz="1900" dirty="0" smtClean="0">
                <a:solidFill>
                  <a:schemeClr val="tx2"/>
                </a:solidFill>
              </a:rPr>
              <a:t>новый отпуск </a:t>
            </a:r>
            <a:r>
              <a:rPr lang="ru-RU" sz="1900" dirty="0">
                <a:solidFill>
                  <a:schemeClr val="tx2"/>
                </a:solidFill>
              </a:rPr>
              <a:t>до 35 к/дней в году в целях осуществления ухода после получения ранения, контузии или увечья при исполнении обязанностей либо связанном с их исполнением заболеванием (нужно </a:t>
            </a:r>
            <a:r>
              <a:rPr lang="ru-RU" sz="1900" dirty="0" err="1" smtClean="0">
                <a:solidFill>
                  <a:schemeClr val="tx2"/>
                </a:solidFill>
              </a:rPr>
              <a:t>медзаключение</a:t>
            </a:r>
            <a:r>
              <a:rPr lang="ru-RU" sz="1900" dirty="0" smtClean="0">
                <a:solidFill>
                  <a:schemeClr val="tx2"/>
                </a:solidFill>
              </a:rPr>
              <a:t>).</a:t>
            </a:r>
            <a:endParaRPr lang="ru-RU" sz="19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Гарантии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для родственников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4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МРОТ*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 01.01.2025 </a:t>
            </a:r>
            <a:r>
              <a:rPr lang="ru-RU" sz="2000" dirty="0">
                <a:solidFill>
                  <a:schemeClr val="tx2"/>
                </a:solidFill>
              </a:rPr>
              <a:t>= </a:t>
            </a:r>
            <a:r>
              <a:rPr lang="ru-RU" sz="2000" b="1" dirty="0" smtClean="0">
                <a:solidFill>
                  <a:schemeClr val="tx2"/>
                </a:solidFill>
              </a:rPr>
              <a:t>22 440 </a:t>
            </a:r>
            <a:r>
              <a:rPr lang="ru-RU" sz="2000" b="1" dirty="0">
                <a:solidFill>
                  <a:schemeClr val="tx2"/>
                </a:solidFill>
              </a:rPr>
              <a:t>руб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>
                <a:solidFill>
                  <a:srgbClr val="00B050"/>
                </a:solidFill>
              </a:rPr>
              <a:t>законопроект № 908087-8: с 2026 – 34 000 руб. + 300 руб. в </a:t>
            </a:r>
            <a:r>
              <a:rPr lang="ru-RU" sz="2000" dirty="0" smtClean="0">
                <a:solidFill>
                  <a:srgbClr val="00B050"/>
                </a:solidFill>
              </a:rPr>
              <a:t>час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 </a:t>
            </a:r>
            <a:r>
              <a:rPr lang="ru-RU" sz="2000" dirty="0">
                <a:solidFill>
                  <a:schemeClr val="tx2"/>
                </a:solidFill>
              </a:rPr>
              <a:t>2025 г. МРОТ к медианной з/п не ниже 48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%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2000" i="1" dirty="0" smtClean="0">
                <a:solidFill>
                  <a:schemeClr val="tx2"/>
                </a:solidFill>
              </a:rPr>
              <a:t>*не </a:t>
            </a:r>
            <a:r>
              <a:rPr lang="ru-RU" sz="2000" i="1" dirty="0">
                <a:solidFill>
                  <a:schemeClr val="tx2"/>
                </a:solidFill>
              </a:rPr>
              <a:t>включает: «</a:t>
            </a:r>
            <a:r>
              <a:rPr lang="ru-RU" sz="2000" i="1" dirty="0" smtClean="0">
                <a:solidFill>
                  <a:schemeClr val="tx2"/>
                </a:solidFill>
              </a:rPr>
              <a:t>северные» (РК</a:t>
            </a:r>
            <a:r>
              <a:rPr lang="ru-RU" sz="2000" i="1" dirty="0">
                <a:solidFill>
                  <a:schemeClr val="tx2"/>
                </a:solidFill>
              </a:rPr>
              <a:t>, %-</a:t>
            </a:r>
            <a:r>
              <a:rPr lang="ru-RU" sz="2000" i="1" dirty="0" smtClean="0">
                <a:solidFill>
                  <a:schemeClr val="tx2"/>
                </a:solidFill>
              </a:rPr>
              <a:t>надбавку), </a:t>
            </a:r>
            <a:r>
              <a:rPr lang="ru-RU" sz="2000" i="1" dirty="0">
                <a:solidFill>
                  <a:schemeClr val="tx2"/>
                </a:solidFill>
              </a:rPr>
              <a:t>доплаты за совмещение, сверхурочную работу, работу в выходные и праздники, ночную </a:t>
            </a:r>
            <a:r>
              <a:rPr lang="ru-RU" sz="2000" i="1" dirty="0" smtClean="0">
                <a:solidFill>
                  <a:schemeClr val="tx2"/>
                </a:solidFill>
              </a:rPr>
              <a:t>работу и работу в иных условиях, отклоняющихся от нормальных.</a:t>
            </a:r>
          </a:p>
          <a:p>
            <a:pPr eaLnBrk="1" hangingPunct="1"/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МЗП в регионах</a:t>
            </a:r>
            <a:r>
              <a:rPr lang="ru-RU" sz="2000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СПб - 28 750 </a:t>
            </a:r>
            <a:r>
              <a:rPr lang="ru-RU" sz="2000" dirty="0">
                <a:solidFill>
                  <a:schemeClr val="tx2"/>
                </a:solidFill>
              </a:rPr>
              <a:t>руб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ЛО - 23 800 руб.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Оплата труда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21177</TotalTime>
  <Words>5457</Words>
  <Application>Microsoft Office PowerPoint</Application>
  <PresentationFormat>Экран (4:3)</PresentationFormat>
  <Paragraphs>367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45</vt:i4>
      </vt:variant>
    </vt:vector>
  </HeadingPairs>
  <TitlesOfParts>
    <vt:vector size="50" baseType="lpstr">
      <vt:lpstr>Arial</vt:lpstr>
      <vt:lpstr>Calibri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 Korobenkova</dc:creator>
  <cp:lastModifiedBy>Admin</cp:lastModifiedBy>
  <cp:revision>969</cp:revision>
  <cp:lastPrinted>2024-02-14T08:36:16Z</cp:lastPrinted>
  <dcterms:created xsi:type="dcterms:W3CDTF">2014-04-08T11:08:55Z</dcterms:created>
  <dcterms:modified xsi:type="dcterms:W3CDTF">2025-05-26T09:38:59Z</dcterms:modified>
</cp:coreProperties>
</file>